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Roboto" charset="1" panose="02000000000000000000"/>
      <p:regular r:id="rId18"/>
    </p:embeddedFont>
    <p:embeddedFont>
      <p:font typeface="Roboto Bold" charset="1" panose="02000000000000000000"/>
      <p:regular r:id="rId19"/>
    </p:embeddedFont>
    <p:embeddedFont>
      <p:font typeface="Roboto Italics" charset="1" panose="02000000000000000000"/>
      <p:regular r:id="rId20"/>
    </p:embeddedFont>
    <p:embeddedFont>
      <p:font typeface="Roboto Bold Italics" charset="1" panose="02000000000000000000"/>
      <p:regular r:id="rId21"/>
    </p:embeddedFont>
    <p:embeddedFont>
      <p:font typeface="Open Sans Light" charset="1" panose="020B0306030504020204"/>
      <p:regular r:id="rId22"/>
    </p:embeddedFont>
    <p:embeddedFont>
      <p:font typeface="Open Sans Light Bold" charset="1" panose="020B0806030504020204"/>
      <p:regular r:id="rId23"/>
    </p:embeddedFont>
    <p:embeddedFont>
      <p:font typeface="Open Sans Light Italics" charset="1" panose="020B0306030504020204"/>
      <p:regular r:id="rId24"/>
    </p:embeddedFont>
    <p:embeddedFont>
      <p:font typeface="Open Sans Light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
      <p:font typeface="Public Sans Bold" charset="1" panose="00000000000000000000"/>
      <p:regular r:id="rId28"/>
    </p:embeddedFont>
    <p:embeddedFont>
      <p:font typeface="Public Sans Bold Bold" charset="1" panose="00000000000000000000"/>
      <p:regular r:id="rId29"/>
    </p:embeddedFont>
    <p:embeddedFont>
      <p:font typeface="Public Sans Bold Italics" charset="1" panose="00000000000000000000"/>
      <p:regular r:id="rId30"/>
    </p:embeddedFont>
    <p:embeddedFont>
      <p:font typeface="Public Sans Bold Bold Italics" charset="1" panose="0000000000000000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https://www.glassdoor.com/index.htm" TargetMode="External" Type="http://schemas.openxmlformats.org/officeDocument/2006/relationships/hyperlink"/><Relationship Id="rId9" Target="https://site.financialmodelingprep.com/developer/docs/"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83826" y="3141820"/>
            <a:ext cx="9657581" cy="1579743"/>
          </a:xfrm>
          <a:prstGeom prst="rect">
            <a:avLst/>
          </a:prstGeom>
        </p:spPr>
        <p:txBody>
          <a:bodyPr anchor="t" rtlCol="false" tIns="0" lIns="0" bIns="0" rIns="0">
            <a:spAutoFit/>
          </a:bodyPr>
          <a:lstStyle/>
          <a:p>
            <a:pPr>
              <a:lnSpc>
                <a:spcPts val="5809"/>
              </a:lnSpc>
            </a:pPr>
            <a:r>
              <a:rPr lang="en-US" sz="5280" spc="2624">
                <a:solidFill>
                  <a:srgbClr val="FFFFFF"/>
                </a:solidFill>
                <a:cs typeface="Kollektif"/>
              </a:rPr>
              <a:t>פרויקט סיום מדעי הנתונים</a:t>
            </a:r>
          </a:p>
        </p:txBody>
      </p:sp>
      <p:sp>
        <p:nvSpPr>
          <p:cNvPr name="TextBox 4" id="4"/>
          <p:cNvSpPr txBox="true"/>
          <p:nvPr/>
        </p:nvSpPr>
        <p:spPr>
          <a:xfrm rot="0">
            <a:off x="960447" y="4854913"/>
            <a:ext cx="13695775" cy="2272548"/>
          </a:xfrm>
          <a:prstGeom prst="rect">
            <a:avLst/>
          </a:prstGeom>
        </p:spPr>
        <p:txBody>
          <a:bodyPr anchor="t" rtlCol="false" tIns="0" lIns="0" bIns="0" rIns="0">
            <a:spAutoFit/>
          </a:bodyPr>
          <a:lstStyle/>
          <a:p>
            <a:pPr>
              <a:lnSpc>
                <a:spcPts val="17427"/>
              </a:lnSpc>
            </a:pPr>
            <a:r>
              <a:rPr lang="en-US" sz="15842" spc="1695">
                <a:solidFill>
                  <a:srgbClr val="FFFFFF"/>
                </a:solidFill>
                <a:latin typeface="Public Sans Bold"/>
              </a:rPr>
              <a:t>S&amp;P 500</a:t>
            </a:r>
          </a:p>
        </p:txBody>
      </p:sp>
      <p:sp>
        <p:nvSpPr>
          <p:cNvPr name="TextBox 5" id="5"/>
          <p:cNvSpPr txBox="true"/>
          <p:nvPr/>
        </p:nvSpPr>
        <p:spPr>
          <a:xfrm rot="0">
            <a:off x="1028700" y="7992156"/>
            <a:ext cx="6623538" cy="403225"/>
          </a:xfrm>
          <a:prstGeom prst="rect">
            <a:avLst/>
          </a:prstGeom>
        </p:spPr>
        <p:txBody>
          <a:bodyPr anchor="t" rtlCol="false" tIns="0" lIns="0" bIns="0" rIns="0">
            <a:spAutoFit/>
          </a:bodyPr>
          <a:lstStyle/>
          <a:p>
            <a:pPr>
              <a:lnSpc>
                <a:spcPts val="2750"/>
              </a:lnSpc>
            </a:pPr>
            <a:r>
              <a:rPr lang="en-US" sz="2500" spc="212">
                <a:solidFill>
                  <a:srgbClr val="FFFFFF"/>
                </a:solidFill>
                <a:cs typeface="Kollektif Bold"/>
              </a:rPr>
              <a:t>דוד דסה ויצחק יוסף</a:t>
            </a:r>
          </a:p>
        </p:txBody>
      </p:sp>
      <p:sp>
        <p:nvSpPr>
          <p:cNvPr name="Freeform 6" id="6"/>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607220"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01452" y="1735819"/>
            <a:ext cx="11485097" cy="5341906"/>
          </a:xfrm>
          <a:custGeom>
            <a:avLst/>
            <a:gdLst/>
            <a:ahLst/>
            <a:cxnLst/>
            <a:rect r="r" b="b" t="t" l="l"/>
            <a:pathLst>
              <a:path h="5341906" w="11485097">
                <a:moveTo>
                  <a:pt x="0" y="0"/>
                </a:moveTo>
                <a:lnTo>
                  <a:pt x="11485096" y="0"/>
                </a:lnTo>
                <a:lnTo>
                  <a:pt x="11485096" y="5341906"/>
                </a:lnTo>
                <a:lnTo>
                  <a:pt x="0" y="5341906"/>
                </a:lnTo>
                <a:lnTo>
                  <a:pt x="0" y="0"/>
                </a:lnTo>
                <a:close/>
              </a:path>
            </a:pathLst>
          </a:custGeom>
          <a:blipFill>
            <a:blip r:embed="rId6"/>
            <a:stretch>
              <a:fillRect l="0" t="0" r="0" b="0"/>
            </a:stretch>
          </a:blipFill>
        </p:spPr>
      </p:sp>
      <p:sp>
        <p:nvSpPr>
          <p:cNvPr name="TextBox 6" id="6"/>
          <p:cNvSpPr txBox="true"/>
          <p:nvPr/>
        </p:nvSpPr>
        <p:spPr>
          <a:xfrm rot="0">
            <a:off x="2446716" y="7306325"/>
            <a:ext cx="13394568" cy="2316481"/>
          </a:xfrm>
          <a:prstGeom prst="rect">
            <a:avLst/>
          </a:prstGeom>
        </p:spPr>
        <p:txBody>
          <a:bodyPr anchor="t" rtlCol="false" tIns="0" lIns="0" bIns="0" rIns="0">
            <a:spAutoFit/>
          </a:bodyPr>
          <a:lstStyle/>
          <a:p>
            <a:pPr algn="ctr">
              <a:lnSpc>
                <a:spcPts val="4619"/>
              </a:lnSpc>
            </a:pPr>
            <a:r>
              <a:rPr lang="en-US" sz="3299">
                <a:solidFill>
                  <a:srgbClr val="FFFFFF"/>
                </a:solidFill>
                <a:cs typeface="Roboto Bold"/>
              </a:rPr>
              <a:t>בנוסף לקבלת הנתונים מויקיפדיה ביצענו ניקוי ראשוני של הData: חברות שהופיעו בכפילות, או חברות שיש להם מעט תגובות כמו חברות אחזקה וכו'. לדוגמה חברת גוגל שמופיעה גם כ- ALPHA כי היא הבעלים של החברה בתחלאס או חברות שהיה להם מעט מדי ביקורות בglassdoor.</a:t>
            </a:r>
          </a:p>
        </p:txBody>
      </p:sp>
      <p:sp>
        <p:nvSpPr>
          <p:cNvPr name="TextBox 7" id="7"/>
          <p:cNvSpPr txBox="true"/>
          <p:nvPr/>
        </p:nvSpPr>
        <p:spPr>
          <a:xfrm rot="0">
            <a:off x="4839665" y="-135585"/>
            <a:ext cx="780861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cleaning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615861"/>
            <a:ext cx="17843671" cy="8281036"/>
          </a:xfrm>
          <a:prstGeom prst="rect">
            <a:avLst/>
          </a:prstGeom>
        </p:spPr>
        <p:txBody>
          <a:bodyPr anchor="t" rtlCol="false" tIns="0" lIns="0" bIns="0" rIns="0">
            <a:spAutoFit/>
          </a:bodyPr>
          <a:lstStyle/>
          <a:p>
            <a:pPr>
              <a:lnSpc>
                <a:spcPts val="5039"/>
              </a:lnSpc>
            </a:pPr>
            <a:r>
              <a:rPr lang="en-US" sz="3599">
                <a:solidFill>
                  <a:srgbClr val="FFFFFF"/>
                </a:solidFill>
                <a:cs typeface="Roboto Bold"/>
              </a:rPr>
              <a:t>באמצעות API הוצאנו מידע פיננסי על כל חברה משנת 2017 עד 2019 ושמרנו בטבלה. כל שורה הציגה חברה והעמודות הציגו:</a:t>
            </a:r>
          </a:p>
          <a:p>
            <a:pPr marL="777229" indent="-388614" lvl="1">
              <a:lnSpc>
                <a:spcPts val="5039"/>
              </a:lnSpc>
              <a:buFont typeface="Arial"/>
              <a:buChar char="•"/>
            </a:pPr>
            <a:r>
              <a:rPr lang="en-US" sz="3599">
                <a:solidFill>
                  <a:srgbClr val="FFFFFF"/>
                </a:solidFill>
                <a:cs typeface="Roboto Bold"/>
              </a:rPr>
              <a:t>תאריך </a:t>
            </a:r>
          </a:p>
          <a:p>
            <a:pPr marL="777229" indent="-388614" lvl="1">
              <a:lnSpc>
                <a:spcPts val="5039"/>
              </a:lnSpc>
              <a:buFont typeface="Arial"/>
              <a:buChar char="•"/>
            </a:pPr>
            <a:r>
              <a:rPr lang="en-US" sz="3599">
                <a:solidFill>
                  <a:srgbClr val="FFFFFF"/>
                </a:solidFill>
                <a:cs typeface="Roboto Bold"/>
              </a:rPr>
              <a:t>דיווח </a:t>
            </a:r>
          </a:p>
          <a:p>
            <a:pPr marL="777229" indent="-388614" lvl="1">
              <a:lnSpc>
                <a:spcPts val="5039"/>
              </a:lnSpc>
              <a:buFont typeface="Arial"/>
              <a:buChar char="•"/>
            </a:pPr>
            <a:r>
              <a:rPr lang="en-US" sz="3599">
                <a:solidFill>
                  <a:srgbClr val="FFFFFF"/>
                </a:solidFill>
                <a:latin typeface="Roboto Bold"/>
              </a:rPr>
              <a:t> שווים לטווח קצר</a:t>
            </a:r>
          </a:p>
          <a:p>
            <a:pPr marL="777229" indent="-388614" lvl="1">
              <a:lnSpc>
                <a:spcPts val="5039"/>
              </a:lnSpc>
              <a:buFont typeface="Arial"/>
              <a:buChar char="•"/>
            </a:pPr>
            <a:r>
              <a:rPr lang="en-US" sz="3599">
                <a:solidFill>
                  <a:srgbClr val="FFFFFF"/>
                </a:solidFill>
                <a:cs typeface="Roboto Bold"/>
              </a:rPr>
              <a:t>השקעות נטו </a:t>
            </a:r>
          </a:p>
          <a:p>
            <a:pPr marL="777229" indent="-388614" lvl="1">
              <a:lnSpc>
                <a:spcPts val="5039"/>
              </a:lnSpc>
              <a:buFont typeface="Arial"/>
              <a:buChar char="•"/>
            </a:pPr>
            <a:r>
              <a:rPr lang="en-US" sz="3599">
                <a:solidFill>
                  <a:srgbClr val="FFFFFF"/>
                </a:solidFill>
                <a:cs typeface="Roboto Bold"/>
              </a:rPr>
              <a:t>חובות החברה </a:t>
            </a:r>
          </a:p>
          <a:p>
            <a:pPr marL="777229" indent="-388614" lvl="1">
              <a:lnSpc>
                <a:spcPts val="5039"/>
              </a:lnSpc>
              <a:buFont typeface="Arial"/>
              <a:buChar char="•"/>
            </a:pPr>
            <a:r>
              <a:rPr lang="en-US" sz="3599">
                <a:solidFill>
                  <a:srgbClr val="FFFFFF"/>
                </a:solidFill>
                <a:cs typeface="Roboto Bold"/>
              </a:rPr>
              <a:t>סך הכל נכסים שוטפים   </a:t>
            </a:r>
          </a:p>
          <a:p>
            <a:pPr marL="777229" indent="-388614" lvl="1">
              <a:lnSpc>
                <a:spcPts val="5039"/>
              </a:lnSpc>
              <a:buFont typeface="Arial"/>
              <a:buChar char="•"/>
            </a:pPr>
            <a:r>
              <a:rPr lang="en-US" sz="3599">
                <a:solidFill>
                  <a:srgbClr val="FFFFFF"/>
                </a:solidFill>
                <a:cs typeface="Roboto Bold"/>
              </a:rPr>
              <a:t>סה"כ בעלי המניות </a:t>
            </a:r>
          </a:p>
          <a:p>
            <a:pPr marL="777229" indent="-388614" lvl="1">
              <a:lnSpc>
                <a:spcPts val="5039"/>
              </a:lnSpc>
              <a:buFont typeface="Arial"/>
              <a:buChar char="•"/>
            </a:pPr>
            <a:r>
              <a:rPr lang="en-US" sz="3599">
                <a:solidFill>
                  <a:srgbClr val="FFFFFF"/>
                </a:solidFill>
                <a:cs typeface="Roboto Bold"/>
              </a:rPr>
              <a:t>סה"כ הון עצמי</a:t>
            </a:r>
          </a:p>
          <a:p>
            <a:pPr marL="777229" indent="-388614" lvl="1">
              <a:lnSpc>
                <a:spcPts val="5039"/>
              </a:lnSpc>
              <a:buFont typeface="Arial"/>
              <a:buChar char="•"/>
            </a:pPr>
            <a:r>
              <a:rPr lang="en-US" sz="3599">
                <a:solidFill>
                  <a:srgbClr val="FFFFFF"/>
                </a:solidFill>
                <a:latin typeface="Roboto Bold"/>
              </a:rPr>
              <a:t> סה"כ התחייבויות ומחזיקי מניות </a:t>
            </a:r>
          </a:p>
          <a:p>
            <a:pPr marL="777229" indent="-388614" lvl="1">
              <a:lnSpc>
                <a:spcPts val="5039"/>
              </a:lnSpc>
              <a:buFont typeface="Arial"/>
              <a:buChar char="•"/>
            </a:pPr>
            <a:r>
              <a:rPr lang="en-US" sz="3599">
                <a:solidFill>
                  <a:srgbClr val="FFFFFF"/>
                </a:solidFill>
                <a:latin typeface="Roboto Bold"/>
              </a:rPr>
              <a:t> השקעות</a:t>
            </a:r>
          </a:p>
          <a:p>
            <a:pPr marL="777229" indent="-388614" lvl="1">
              <a:lnSpc>
                <a:spcPts val="5039"/>
              </a:lnSpc>
              <a:buFont typeface="Arial"/>
              <a:buChar char="•"/>
            </a:pPr>
            <a:r>
              <a:rPr lang="en-US" sz="3599">
                <a:solidFill>
                  <a:srgbClr val="FFFFFF"/>
                </a:solidFill>
                <a:cs typeface="Roboto Bold"/>
              </a:rPr>
              <a:t>ועוד</a:t>
            </a:r>
          </a:p>
        </p:txBody>
      </p:sp>
      <p:sp>
        <p:nvSpPr>
          <p:cNvPr name="Freeform 6" id="6"/>
          <p:cNvSpPr/>
          <p:nvPr/>
        </p:nvSpPr>
        <p:spPr>
          <a:xfrm flipH="false" flipV="false" rot="0">
            <a:off x="1354792" y="1900926"/>
            <a:ext cx="6833430" cy="8130703"/>
          </a:xfrm>
          <a:custGeom>
            <a:avLst/>
            <a:gdLst/>
            <a:ahLst/>
            <a:cxnLst/>
            <a:rect r="r" b="b" t="t" l="l"/>
            <a:pathLst>
              <a:path h="8130703" w="6833430">
                <a:moveTo>
                  <a:pt x="0" y="0"/>
                </a:moveTo>
                <a:lnTo>
                  <a:pt x="6833430" y="0"/>
                </a:lnTo>
                <a:lnTo>
                  <a:pt x="6833430" y="8130703"/>
                </a:lnTo>
                <a:lnTo>
                  <a:pt x="0" y="8130703"/>
                </a:lnTo>
                <a:lnTo>
                  <a:pt x="0" y="0"/>
                </a:lnTo>
                <a:close/>
              </a:path>
            </a:pathLst>
          </a:custGeom>
          <a:blipFill>
            <a:blip r:embed="rId6"/>
            <a:stretch>
              <a:fillRect l="-650" t="0" r="-149345" b="-464"/>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88170"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37646" y="1349722"/>
            <a:ext cx="8122963" cy="8541313"/>
          </a:xfrm>
          <a:custGeom>
            <a:avLst/>
            <a:gdLst/>
            <a:ahLst/>
            <a:cxnLst/>
            <a:rect r="r" b="b" t="t" l="l"/>
            <a:pathLst>
              <a:path h="8541313" w="8122963">
                <a:moveTo>
                  <a:pt x="0" y="0"/>
                </a:moveTo>
                <a:lnTo>
                  <a:pt x="8122963" y="0"/>
                </a:lnTo>
                <a:lnTo>
                  <a:pt x="8122963" y="8541313"/>
                </a:lnTo>
                <a:lnTo>
                  <a:pt x="0" y="8541313"/>
                </a:lnTo>
                <a:lnTo>
                  <a:pt x="0" y="0"/>
                </a:lnTo>
                <a:close/>
              </a:path>
            </a:pathLst>
          </a:custGeom>
          <a:blipFill>
            <a:blip r:embed="rId6"/>
            <a:stretch>
              <a:fillRect l="0" t="0" r="0" b="0"/>
            </a:stretch>
          </a:blipFill>
        </p:spPr>
      </p:sp>
      <p:sp>
        <p:nvSpPr>
          <p:cNvPr name="TextBox 6" id="6"/>
          <p:cNvSpPr txBox="true"/>
          <p:nvPr/>
        </p:nvSpPr>
        <p:spPr>
          <a:xfrm rot="0">
            <a:off x="10202287" y="1624238"/>
            <a:ext cx="7549633" cy="8288076"/>
          </a:xfrm>
          <a:prstGeom prst="rect">
            <a:avLst/>
          </a:prstGeom>
        </p:spPr>
        <p:txBody>
          <a:bodyPr anchor="t" rtlCol="false" tIns="0" lIns="0" bIns="0" rIns="0">
            <a:spAutoFit/>
          </a:bodyPr>
          <a:lstStyle/>
          <a:p>
            <a:pPr algn="ctr">
              <a:lnSpc>
                <a:spcPts val="7276"/>
              </a:lnSpc>
            </a:pPr>
            <a:r>
              <a:rPr lang="en-US" sz="5197">
                <a:solidFill>
                  <a:srgbClr val="FFFFFF"/>
                </a:solidFill>
                <a:cs typeface="Roboto Bold"/>
              </a:rPr>
              <a:t>אחרי שאספנו את הData על כל חברה, עשינו נירמול על  שווי של החברה ביחד עם הערכים הפיננסיים שלה למשתנה שנקרא tobins Q ולערכים בין 0  ל-18</a:t>
            </a:r>
          </a:p>
          <a:p>
            <a:pPr>
              <a:lnSpc>
                <a:spcPts val="7276"/>
              </a:lnSpc>
            </a:pPr>
          </a:p>
          <a:p>
            <a:pPr>
              <a:lnSpc>
                <a:spcPts val="7276"/>
              </a:lnSpc>
              <a:spcBef>
                <a:spcPct val="0"/>
              </a:spcBef>
            </a:pPr>
            <a:r>
              <a:rPr lang="en-US" sz="5197">
                <a:solidFill>
                  <a:srgbClr val="FFFFFF"/>
                </a:solidFill>
                <a:latin typeface="Roboto Bold"/>
              </a:rPr>
              <a:t>tobins Q=</a:t>
            </a:r>
          </a:p>
        </p:txBody>
      </p:sp>
      <p:sp>
        <p:nvSpPr>
          <p:cNvPr name="TextBox 7" id="7"/>
          <p:cNvSpPr txBox="true"/>
          <p:nvPr/>
        </p:nvSpPr>
        <p:spPr>
          <a:xfrm rot="0">
            <a:off x="13305295" y="8956003"/>
            <a:ext cx="1922661" cy="1013461"/>
          </a:xfrm>
          <a:prstGeom prst="rect">
            <a:avLst/>
          </a:prstGeom>
        </p:spPr>
        <p:txBody>
          <a:bodyPr anchor="t" rtlCol="false" tIns="0" lIns="0" bIns="0" rIns="0">
            <a:spAutoFit/>
          </a:bodyPr>
          <a:lstStyle/>
          <a:p>
            <a:pPr algn="ctr">
              <a:lnSpc>
                <a:spcPts val="3919"/>
              </a:lnSpc>
            </a:pPr>
            <a:r>
              <a:rPr lang="en-US" sz="2799" u="sng">
                <a:solidFill>
                  <a:srgbClr val="FFFFFF"/>
                </a:solidFill>
                <a:cs typeface="Roboto Bold"/>
              </a:rPr>
              <a:t>ערך החברה</a:t>
            </a:r>
          </a:p>
          <a:p>
            <a:pPr algn="ctr">
              <a:lnSpc>
                <a:spcPts val="4059"/>
              </a:lnSpc>
              <a:spcBef>
                <a:spcPct val="0"/>
              </a:spcBef>
            </a:pPr>
            <a:r>
              <a:rPr lang="en-US" sz="2899">
                <a:solidFill>
                  <a:srgbClr val="FFFFFF"/>
                </a:solidFill>
                <a:cs typeface="Roboto Bold"/>
              </a:rPr>
              <a:t>שווי החברה</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633" t="0" r="14641" b="5207"/>
          <a:stretch>
            <a:fillRect/>
          </a:stretch>
        </p:blipFill>
        <p:spPr>
          <a:xfrm flipH="false" flipV="false">
            <a:off x="0" y="0"/>
            <a:ext cx="18288000" cy="10287000"/>
          </a:xfrm>
          <a:prstGeom prst="rect">
            <a:avLst/>
          </a:prstGeom>
        </p:spPr>
      </p:pic>
      <p:sp>
        <p:nvSpPr>
          <p:cNvPr name="Freeform 3" id="3"/>
          <p:cNvSpPr/>
          <p:nvPr/>
        </p:nvSpPr>
        <p:spPr>
          <a:xfrm flipH="false" flipV="false" rot="0">
            <a:off x="9144000" y="-242495"/>
            <a:ext cx="9547799" cy="11860619"/>
          </a:xfrm>
          <a:custGeom>
            <a:avLst/>
            <a:gdLst/>
            <a:ahLst/>
            <a:cxnLst/>
            <a:rect r="r" b="b" t="t" l="l"/>
            <a:pathLst>
              <a:path h="11860619" w="9547799">
                <a:moveTo>
                  <a:pt x="0" y="0"/>
                </a:moveTo>
                <a:lnTo>
                  <a:pt x="9547799" y="0"/>
                </a:lnTo>
                <a:lnTo>
                  <a:pt x="9547799" y="11860620"/>
                </a:lnTo>
                <a:lnTo>
                  <a:pt x="0" y="1186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09577" y="1028700"/>
            <a:ext cx="7249723" cy="8229600"/>
            <a:chOff x="0" y="0"/>
            <a:chExt cx="1909392" cy="2167467"/>
          </a:xfrm>
        </p:grpSpPr>
        <p:sp>
          <p:nvSpPr>
            <p:cNvPr name="Freeform 5" id="5"/>
            <p:cNvSpPr/>
            <p:nvPr/>
          </p:nvSpPr>
          <p:spPr>
            <a:xfrm flipH="false" flipV="false" rot="0">
              <a:off x="0" y="0"/>
              <a:ext cx="1909392" cy="2167467"/>
            </a:xfrm>
            <a:custGeom>
              <a:avLst/>
              <a:gdLst/>
              <a:ahLst/>
              <a:cxnLst/>
              <a:rect r="r" b="b" t="t" l="l"/>
              <a:pathLst>
                <a:path h="2167467" w="1909392">
                  <a:moveTo>
                    <a:pt x="0" y="0"/>
                  </a:moveTo>
                  <a:lnTo>
                    <a:pt x="1909392" y="0"/>
                  </a:lnTo>
                  <a:lnTo>
                    <a:pt x="1909392" y="2167467"/>
                  </a:lnTo>
                  <a:lnTo>
                    <a:pt x="0" y="2167467"/>
                  </a:lnTo>
                  <a:close/>
                </a:path>
              </a:pathLst>
            </a:custGeom>
            <a:solidFill>
              <a:srgbClr val="FFFFF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115"/>
                </a:lnSpc>
              </a:pPr>
            </a:p>
          </p:txBody>
        </p:sp>
      </p:grpSp>
      <p:sp>
        <p:nvSpPr>
          <p:cNvPr name="Freeform 7" id="7"/>
          <p:cNvSpPr/>
          <p:nvPr/>
        </p:nvSpPr>
        <p:spPr>
          <a:xfrm flipH="false" flipV="false" rot="0">
            <a:off x="10837730" y="1836803"/>
            <a:ext cx="5878197" cy="1848960"/>
          </a:xfrm>
          <a:custGeom>
            <a:avLst/>
            <a:gdLst/>
            <a:ahLst/>
            <a:cxnLst/>
            <a:rect r="r" b="b" t="t" l="l"/>
            <a:pathLst>
              <a:path h="1848960" w="5878197">
                <a:moveTo>
                  <a:pt x="0" y="0"/>
                </a:moveTo>
                <a:lnTo>
                  <a:pt x="5878197" y="0"/>
                </a:lnTo>
                <a:lnTo>
                  <a:pt x="5878197" y="1848960"/>
                </a:lnTo>
                <a:lnTo>
                  <a:pt x="0" y="184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246859" y="2007457"/>
            <a:ext cx="5059939" cy="1678306"/>
          </a:xfrm>
          <a:prstGeom prst="rect">
            <a:avLst/>
          </a:prstGeom>
        </p:spPr>
        <p:txBody>
          <a:bodyPr anchor="t" rtlCol="false" tIns="0" lIns="0" bIns="0" rIns="0">
            <a:spAutoFit/>
          </a:bodyPr>
          <a:lstStyle/>
          <a:p>
            <a:pPr algn="ctr">
              <a:lnSpc>
                <a:spcPts val="6719"/>
              </a:lnSpc>
            </a:pPr>
            <a:r>
              <a:rPr lang="en-US" sz="4799">
                <a:solidFill>
                  <a:srgbClr val="FFFFFF"/>
                </a:solidFill>
                <a:cs typeface="Roboto Bold"/>
              </a:rPr>
              <a:t>ניקוי ומיזוג הנתונים</a:t>
            </a:r>
          </a:p>
        </p:txBody>
      </p:sp>
      <p:sp>
        <p:nvSpPr>
          <p:cNvPr name="TextBox 9" id="9"/>
          <p:cNvSpPr txBox="true"/>
          <p:nvPr/>
        </p:nvSpPr>
        <p:spPr>
          <a:xfrm rot="0">
            <a:off x="10009577" y="4024125"/>
            <a:ext cx="7287146" cy="4207696"/>
          </a:xfrm>
          <a:prstGeom prst="rect">
            <a:avLst/>
          </a:prstGeom>
        </p:spPr>
        <p:txBody>
          <a:bodyPr anchor="t" rtlCol="false" tIns="0" lIns="0" bIns="0" rIns="0">
            <a:spAutoFit/>
          </a:bodyPr>
          <a:lstStyle/>
          <a:p>
            <a:pPr algn="ctr">
              <a:lnSpc>
                <a:spcPts val="4195"/>
              </a:lnSpc>
            </a:pPr>
          </a:p>
          <a:p>
            <a:pPr algn="ctr" marL="646934" indent="-323467" lvl="1">
              <a:lnSpc>
                <a:spcPts val="4195"/>
              </a:lnSpc>
              <a:buFont typeface="Arial"/>
              <a:buChar char="•"/>
            </a:pPr>
            <a:r>
              <a:rPr lang="en-US" sz="2996">
                <a:solidFill>
                  <a:srgbClr val="18072B"/>
                </a:solidFill>
                <a:cs typeface="Kollektif Bold"/>
              </a:rPr>
              <a:t>מיזגנו</a:t>
            </a:r>
            <a:r>
              <a:rPr lang="en-US" sz="2996">
                <a:solidFill>
                  <a:srgbClr val="18072B"/>
                </a:solidFill>
                <a:latin typeface="Kollektif Bold"/>
              </a:rPr>
              <a:t> את כל הקבצים של הטבלאות לטבלה אחת מרוכזת .</a:t>
            </a:r>
          </a:p>
          <a:p>
            <a:pPr algn="ctr" marL="646934" indent="-323467" lvl="1">
              <a:lnSpc>
                <a:spcPts val="4195"/>
              </a:lnSpc>
              <a:buFont typeface="Arial"/>
              <a:buChar char="•"/>
            </a:pPr>
            <a:r>
              <a:rPr lang="en-US" sz="2996">
                <a:solidFill>
                  <a:srgbClr val="18072B"/>
                </a:solidFill>
                <a:cs typeface="Kollektif Bold"/>
              </a:rPr>
              <a:t>לאחר מכן ניקנו נתונים חוזרים בדאטא כמו כפילויות של קטגוריות, ערכים נומריים ועוד...</a:t>
            </a:r>
          </a:p>
          <a:p>
            <a:pPr algn="ctr">
              <a:lnSpc>
                <a:spcPts val="4195"/>
              </a:lnSpc>
            </a:pPr>
          </a:p>
          <a:p>
            <a:pPr algn="ctr">
              <a:lnSpc>
                <a:spcPts val="419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00998"/>
            <a:ext cx="6605617"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EDA</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554234" y="2736316"/>
            <a:ext cx="5910213" cy="5765733"/>
            <a:chOff x="0" y="0"/>
            <a:chExt cx="7880284" cy="7687644"/>
          </a:xfrm>
        </p:grpSpPr>
        <p:sp>
          <p:nvSpPr>
            <p:cNvPr name="TextBox 5" id="5"/>
            <p:cNvSpPr txBox="true"/>
            <p:nvPr/>
          </p:nvSpPr>
          <p:spPr>
            <a:xfrm rot="-2700000">
              <a:off x="200110"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1</a:t>
              </a:r>
            </a:p>
          </p:txBody>
        </p:sp>
        <p:sp>
          <p:nvSpPr>
            <p:cNvPr name="TextBox 6" id="6"/>
            <p:cNvSpPr txBox="true"/>
            <p:nvPr/>
          </p:nvSpPr>
          <p:spPr>
            <a:xfrm rot="-2700000">
              <a:off x="1671429"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2</a:t>
              </a:r>
            </a:p>
          </p:txBody>
        </p:sp>
        <p:sp>
          <p:nvSpPr>
            <p:cNvPr name="TextBox 7" id="7"/>
            <p:cNvSpPr txBox="true"/>
            <p:nvPr/>
          </p:nvSpPr>
          <p:spPr>
            <a:xfrm rot="-2700000">
              <a:off x="3142749"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3</a:t>
              </a:r>
            </a:p>
          </p:txBody>
        </p:sp>
        <p:sp>
          <p:nvSpPr>
            <p:cNvPr name="TextBox 8" id="8"/>
            <p:cNvSpPr txBox="true"/>
            <p:nvPr/>
          </p:nvSpPr>
          <p:spPr>
            <a:xfrm rot="-2700000">
              <a:off x="4614068"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4</a:t>
              </a:r>
            </a:p>
          </p:txBody>
        </p:sp>
        <p:sp>
          <p:nvSpPr>
            <p:cNvPr name="TextBox 9" id="9"/>
            <p:cNvSpPr txBox="true"/>
            <p:nvPr/>
          </p:nvSpPr>
          <p:spPr>
            <a:xfrm rot="-2700000">
              <a:off x="6085388"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5</a:t>
              </a:r>
            </a:p>
          </p:txBody>
        </p:sp>
        <p:grpSp>
          <p:nvGrpSpPr>
            <p:cNvPr name="Group 10" id="10"/>
            <p:cNvGrpSpPr>
              <a:grpSpLocks noChangeAspect="true"/>
            </p:cNvGrpSpPr>
            <p:nvPr/>
          </p:nvGrpSpPr>
          <p:grpSpPr>
            <a:xfrm rot="0">
              <a:off x="523687" y="162173"/>
              <a:ext cx="7356597" cy="6146783"/>
              <a:chOff x="0" y="0"/>
              <a:chExt cx="12311695" cy="10287000"/>
            </a:xfrm>
          </p:grpSpPr>
          <p:sp>
            <p:nvSpPr>
              <p:cNvPr name="Freeform 11" id="11"/>
              <p:cNvSpPr/>
              <p:nvPr/>
            </p:nvSpPr>
            <p:spPr>
              <a:xfrm flipH="false" flipV="false" rot="0">
                <a:off x="0" y="-63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2" id="12"/>
              <p:cNvSpPr/>
              <p:nvPr/>
            </p:nvSpPr>
            <p:spPr>
              <a:xfrm flipH="false" flipV="false" rot="0">
                <a:off x="0" y="256540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3" id="13"/>
              <p:cNvSpPr/>
              <p:nvPr/>
            </p:nvSpPr>
            <p:spPr>
              <a:xfrm flipH="false" flipV="false" rot="0">
                <a:off x="0" y="51371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4" id="14"/>
              <p:cNvSpPr/>
              <p:nvPr/>
            </p:nvSpPr>
            <p:spPr>
              <a:xfrm flipH="false" flipV="false" rot="0">
                <a:off x="0" y="770890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5" id="15"/>
              <p:cNvSpPr/>
              <p:nvPr/>
            </p:nvSpPr>
            <p:spPr>
              <a:xfrm flipH="false" flipV="false" rot="0">
                <a:off x="0" y="102806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60000"/>
                </a:srgbClr>
              </a:solidFill>
            </p:spPr>
          </p:sp>
        </p:grpSp>
        <p:sp>
          <p:nvSpPr>
            <p:cNvPr name="TextBox 16" id="16"/>
            <p:cNvSpPr txBox="true"/>
            <p:nvPr/>
          </p:nvSpPr>
          <p:spPr>
            <a:xfrm rot="0">
              <a:off x="0" y="-28575"/>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40 </a:t>
              </a:r>
            </a:p>
          </p:txBody>
        </p:sp>
        <p:sp>
          <p:nvSpPr>
            <p:cNvPr name="TextBox 17" id="17"/>
            <p:cNvSpPr txBox="true"/>
            <p:nvPr/>
          </p:nvSpPr>
          <p:spPr>
            <a:xfrm rot="0">
              <a:off x="0" y="1508121"/>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30 </a:t>
              </a:r>
            </a:p>
          </p:txBody>
        </p:sp>
        <p:sp>
          <p:nvSpPr>
            <p:cNvPr name="TextBox 18" id="18"/>
            <p:cNvSpPr txBox="true"/>
            <p:nvPr/>
          </p:nvSpPr>
          <p:spPr>
            <a:xfrm rot="0">
              <a:off x="0" y="3044816"/>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20 </a:t>
              </a:r>
            </a:p>
          </p:txBody>
        </p:sp>
        <p:sp>
          <p:nvSpPr>
            <p:cNvPr name="TextBox 19" id="19"/>
            <p:cNvSpPr txBox="true"/>
            <p:nvPr/>
          </p:nvSpPr>
          <p:spPr>
            <a:xfrm rot="0">
              <a:off x="0" y="4581512"/>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10 </a:t>
              </a:r>
            </a:p>
          </p:txBody>
        </p:sp>
        <p:sp>
          <p:nvSpPr>
            <p:cNvPr name="TextBox 20" id="20"/>
            <p:cNvSpPr txBox="true"/>
            <p:nvPr/>
          </p:nvSpPr>
          <p:spPr>
            <a:xfrm rot="0">
              <a:off x="157179" y="6118208"/>
              <a:ext cx="228797"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0 </a:t>
              </a:r>
            </a:p>
          </p:txBody>
        </p:sp>
        <p:grpSp>
          <p:nvGrpSpPr>
            <p:cNvPr name="Group 21" id="21"/>
            <p:cNvGrpSpPr>
              <a:grpSpLocks noChangeAspect="true"/>
            </p:cNvGrpSpPr>
            <p:nvPr/>
          </p:nvGrpSpPr>
          <p:grpSpPr>
            <a:xfrm rot="0">
              <a:off x="1221404" y="738908"/>
              <a:ext cx="5961164" cy="2841938"/>
              <a:chOff x="1167669" y="965200"/>
              <a:chExt cx="9976356" cy="4756150"/>
            </a:xfrm>
          </p:grpSpPr>
          <p:sp>
            <p:nvSpPr>
              <p:cNvPr name="Freeform 22" id="22"/>
              <p:cNvSpPr/>
              <p:nvPr/>
            </p:nvSpPr>
            <p:spPr>
              <a:xfrm flipH="false" flipV="false" rot="0">
                <a:off x="1167669" y="3568489"/>
                <a:ext cx="2557756" cy="2152578"/>
              </a:xfrm>
              <a:custGeom>
                <a:avLst/>
                <a:gdLst/>
                <a:ahLst/>
                <a:cxnLst/>
                <a:rect r="r" b="b" t="t" l="l"/>
                <a:pathLst>
                  <a:path h="2152578" w="2557756">
                    <a:moveTo>
                      <a:pt x="127000" y="2089361"/>
                    </a:moveTo>
                    <a:cubicBezTo>
                      <a:pt x="126844" y="2054402"/>
                      <a:pt x="98460" y="2026144"/>
                      <a:pt x="63500" y="2026144"/>
                    </a:cubicBezTo>
                    <a:cubicBezTo>
                      <a:pt x="28541" y="2026144"/>
                      <a:pt x="157" y="2054402"/>
                      <a:pt x="0" y="2089361"/>
                    </a:cubicBezTo>
                    <a:cubicBezTo>
                      <a:pt x="157" y="2124320"/>
                      <a:pt x="28541" y="2152578"/>
                      <a:pt x="63500" y="2152578"/>
                    </a:cubicBezTo>
                    <a:cubicBezTo>
                      <a:pt x="98460" y="2152578"/>
                      <a:pt x="126844" y="2124320"/>
                      <a:pt x="127000" y="2089361"/>
                    </a:cubicBezTo>
                    <a:close/>
                    <a:moveTo>
                      <a:pt x="45179" y="2067433"/>
                    </a:moveTo>
                    <a:cubicBezTo>
                      <a:pt x="33151" y="2077574"/>
                      <a:pt x="31583" y="2095529"/>
                      <a:pt x="41670" y="2107601"/>
                    </a:cubicBezTo>
                    <a:cubicBezTo>
                      <a:pt x="51757" y="2119673"/>
                      <a:pt x="69705" y="2121322"/>
                      <a:pt x="81822" y="2111289"/>
                    </a:cubicBezTo>
                    <a:lnTo>
                      <a:pt x="2544161" y="53889"/>
                    </a:lnTo>
                    <a:cubicBezTo>
                      <a:pt x="2556189" y="43748"/>
                      <a:pt x="2557757" y="25793"/>
                      <a:pt x="2547670" y="13721"/>
                    </a:cubicBezTo>
                    <a:cubicBezTo>
                      <a:pt x="2537583" y="1649"/>
                      <a:pt x="2519635" y="0"/>
                      <a:pt x="2507518" y="10033"/>
                    </a:cubicBezTo>
                    <a:close/>
                  </a:path>
                </a:pathLst>
              </a:custGeom>
              <a:solidFill>
                <a:srgbClr val="FFFFFF"/>
              </a:solidFill>
            </p:spPr>
          </p:sp>
          <p:sp>
            <p:nvSpPr>
              <p:cNvPr name="Freeform 23" id="23"/>
              <p:cNvSpPr/>
              <p:nvPr/>
            </p:nvSpPr>
            <p:spPr>
              <a:xfrm flipH="false" flipV="false" rot="0">
                <a:off x="3630008" y="3537233"/>
                <a:ext cx="2557689" cy="866646"/>
              </a:xfrm>
              <a:custGeom>
                <a:avLst/>
                <a:gdLst/>
                <a:ahLst/>
                <a:cxnLst/>
                <a:rect r="r" b="b" t="t" l="l"/>
                <a:pathLst>
                  <a:path h="866646" w="2557689">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72044" y="35949"/>
                    </a:moveTo>
                    <a:cubicBezTo>
                      <a:pt x="57012" y="31313"/>
                      <a:pt x="41058" y="39699"/>
                      <a:pt x="36354" y="54711"/>
                    </a:cubicBezTo>
                    <a:cubicBezTo>
                      <a:pt x="31651" y="69723"/>
                      <a:pt x="39966" y="85714"/>
                      <a:pt x="54957" y="90485"/>
                    </a:cubicBezTo>
                    <a:lnTo>
                      <a:pt x="2517295" y="862010"/>
                    </a:lnTo>
                    <a:cubicBezTo>
                      <a:pt x="2532328" y="866646"/>
                      <a:pt x="2548282" y="858260"/>
                      <a:pt x="2552986" y="843248"/>
                    </a:cubicBezTo>
                    <a:cubicBezTo>
                      <a:pt x="2557689" y="828236"/>
                      <a:pt x="2549374" y="812245"/>
                      <a:pt x="2534383" y="807474"/>
                    </a:cubicBezTo>
                    <a:close/>
                  </a:path>
                </a:pathLst>
              </a:custGeom>
              <a:solidFill>
                <a:srgbClr val="FFFFFF"/>
              </a:solidFill>
            </p:spPr>
          </p:sp>
          <p:sp>
            <p:nvSpPr>
              <p:cNvPr name="Freeform 24" id="24"/>
              <p:cNvSpPr/>
              <p:nvPr/>
            </p:nvSpPr>
            <p:spPr>
              <a:xfrm flipH="false" flipV="false" rot="0">
                <a:off x="6092347" y="1253827"/>
                <a:ext cx="2557932" cy="3181365"/>
              </a:xfrm>
              <a:custGeom>
                <a:avLst/>
                <a:gdLst/>
                <a:ahLst/>
                <a:cxnLst/>
                <a:rect r="r" b="b" t="t" l="l"/>
                <a:pathLst>
                  <a:path h="3181365" w="2557932">
                    <a:moveTo>
                      <a:pt x="127000" y="3118148"/>
                    </a:moveTo>
                    <a:cubicBezTo>
                      <a:pt x="126844" y="3083189"/>
                      <a:pt x="98460" y="3054931"/>
                      <a:pt x="63500" y="3054931"/>
                    </a:cubicBezTo>
                    <a:cubicBezTo>
                      <a:pt x="28541" y="3054931"/>
                      <a:pt x="156" y="3083189"/>
                      <a:pt x="0" y="3118148"/>
                    </a:cubicBezTo>
                    <a:cubicBezTo>
                      <a:pt x="156" y="3153107"/>
                      <a:pt x="28541" y="3181365"/>
                      <a:pt x="63500" y="3181365"/>
                    </a:cubicBezTo>
                    <a:cubicBezTo>
                      <a:pt x="98460" y="3181365"/>
                      <a:pt x="126844" y="3153107"/>
                      <a:pt x="127000" y="3118148"/>
                    </a:cubicBezTo>
                    <a:close/>
                    <a:moveTo>
                      <a:pt x="41164" y="3100326"/>
                    </a:moveTo>
                    <a:cubicBezTo>
                      <a:pt x="31407" y="3112667"/>
                      <a:pt x="33461" y="3130573"/>
                      <a:pt x="45758" y="3140385"/>
                    </a:cubicBezTo>
                    <a:cubicBezTo>
                      <a:pt x="58055" y="3150196"/>
                      <a:pt x="75970" y="3148223"/>
                      <a:pt x="85837" y="3135970"/>
                    </a:cubicBezTo>
                    <a:lnTo>
                      <a:pt x="2548175" y="49870"/>
                    </a:lnTo>
                    <a:cubicBezTo>
                      <a:pt x="2557932" y="37529"/>
                      <a:pt x="2555879" y="19623"/>
                      <a:pt x="2543581" y="9811"/>
                    </a:cubicBezTo>
                    <a:cubicBezTo>
                      <a:pt x="2531284" y="0"/>
                      <a:pt x="2513370" y="1973"/>
                      <a:pt x="2503503" y="14226"/>
                    </a:cubicBezTo>
                    <a:close/>
                  </a:path>
                </a:pathLst>
              </a:custGeom>
              <a:solidFill>
                <a:srgbClr val="FFFFFF"/>
              </a:solidFill>
            </p:spPr>
          </p:sp>
          <p:sp>
            <p:nvSpPr>
              <p:cNvPr name="Freeform 25" id="25"/>
              <p:cNvSpPr/>
              <p:nvPr/>
            </p:nvSpPr>
            <p:spPr>
              <a:xfrm flipH="false" flipV="false" rot="0">
                <a:off x="8554686" y="965483"/>
                <a:ext cx="2589339" cy="383608"/>
              </a:xfrm>
              <a:custGeom>
                <a:avLst/>
                <a:gdLst/>
                <a:ahLst/>
                <a:cxnLst/>
                <a:rect r="r" b="b" t="t" l="l"/>
                <a:pathLst>
                  <a:path h="383608" w="2589339">
                    <a:moveTo>
                      <a:pt x="127000" y="320392"/>
                    </a:moveTo>
                    <a:cubicBezTo>
                      <a:pt x="126844" y="285433"/>
                      <a:pt x="98460" y="257175"/>
                      <a:pt x="63500" y="257175"/>
                    </a:cubicBezTo>
                    <a:cubicBezTo>
                      <a:pt x="28540" y="257175"/>
                      <a:pt x="157" y="285433"/>
                      <a:pt x="0" y="320392"/>
                    </a:cubicBezTo>
                    <a:cubicBezTo>
                      <a:pt x="157" y="355351"/>
                      <a:pt x="28540" y="383609"/>
                      <a:pt x="63500" y="383609"/>
                    </a:cubicBezTo>
                    <a:cubicBezTo>
                      <a:pt x="98460" y="383609"/>
                      <a:pt x="126844" y="355351"/>
                      <a:pt x="127000" y="320392"/>
                    </a:cubicBezTo>
                    <a:close/>
                    <a:moveTo>
                      <a:pt x="60532" y="291972"/>
                    </a:moveTo>
                    <a:cubicBezTo>
                      <a:pt x="44892" y="293676"/>
                      <a:pt x="33572" y="307700"/>
                      <a:pt x="35206" y="323347"/>
                    </a:cubicBezTo>
                    <a:cubicBezTo>
                      <a:pt x="36841" y="338994"/>
                      <a:pt x="50814" y="350377"/>
                      <a:pt x="66468" y="348812"/>
                    </a:cubicBezTo>
                    <a:lnTo>
                      <a:pt x="2528807" y="91637"/>
                    </a:lnTo>
                    <a:cubicBezTo>
                      <a:pt x="2544447" y="89933"/>
                      <a:pt x="2555767" y="75909"/>
                      <a:pt x="2554133" y="60262"/>
                    </a:cubicBezTo>
                    <a:cubicBezTo>
                      <a:pt x="2552498" y="44615"/>
                      <a:pt x="2538524" y="33232"/>
                      <a:pt x="2522870" y="34797"/>
                    </a:cubicBezTo>
                    <a:close/>
                    <a:moveTo>
                      <a:pt x="2589339" y="63217"/>
                    </a:moveTo>
                    <a:cubicBezTo>
                      <a:pt x="2589183" y="28258"/>
                      <a:pt x="2560799" y="0"/>
                      <a:pt x="2525839" y="0"/>
                    </a:cubicBezTo>
                    <a:cubicBezTo>
                      <a:pt x="2490879" y="0"/>
                      <a:pt x="2462496" y="28258"/>
                      <a:pt x="2462339" y="63217"/>
                    </a:cubicBezTo>
                    <a:cubicBezTo>
                      <a:pt x="2462496" y="98176"/>
                      <a:pt x="2490879" y="126434"/>
                      <a:pt x="2525839" y="126434"/>
                    </a:cubicBezTo>
                    <a:cubicBezTo>
                      <a:pt x="2560799" y="126434"/>
                      <a:pt x="2589183" y="98176"/>
                      <a:pt x="2589339" y="63217"/>
                    </a:cubicBezTo>
                    <a:close/>
                  </a:path>
                </a:pathLst>
              </a:custGeom>
              <a:solidFill>
                <a:srgbClr val="FFFFFF"/>
              </a:solidFill>
            </p:spPr>
          </p:sp>
        </p:grpSp>
      </p:grpSp>
      <p:sp>
        <p:nvSpPr>
          <p:cNvPr name="Freeform 26" id="2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236171" y="3559809"/>
            <a:ext cx="6190676" cy="5698491"/>
          </a:xfrm>
          <a:prstGeom prst="rect">
            <a:avLst/>
          </a:prstGeom>
        </p:spPr>
        <p:txBody>
          <a:bodyPr anchor="t" rtlCol="false" tIns="0" lIns="0" bIns="0" rIns="0">
            <a:spAutoFit/>
          </a:bodyPr>
          <a:lstStyle/>
          <a:p>
            <a:pPr algn="ctr">
              <a:lnSpc>
                <a:spcPts val="4059"/>
              </a:lnSpc>
            </a:pPr>
            <a:r>
              <a:rPr lang="en-US" sz="2899">
                <a:solidFill>
                  <a:srgbClr val="18072B"/>
                </a:solidFill>
                <a:cs typeface="Kollektif Bold"/>
              </a:rPr>
              <a:t>במקרים רבים כמות הנתונים שאנחנו רוצים לעבד גדולה מאוד.  אנחנו זקוקים לדרך יעילה להבין כמויות גדולות של נתונים. וכאן, באה לידי ביטוי הוויזואליזציה.</a:t>
            </a:r>
          </a:p>
          <a:p>
            <a:pPr algn="ctr">
              <a:lnSpc>
                <a:spcPts val="4059"/>
              </a:lnSpc>
            </a:pPr>
            <a:r>
              <a:rPr lang="en-US" sz="2899">
                <a:solidFill>
                  <a:srgbClr val="18072B"/>
                </a:solidFill>
                <a:cs typeface="Kollektif Bold"/>
              </a:rPr>
              <a:t>גישה של ניתוח מערכי נתונים כדי לסכם את המאפיינים העיקריים שלהם,</a:t>
            </a:r>
          </a:p>
          <a:p>
            <a:pPr algn="ctr">
              <a:lnSpc>
                <a:spcPts val="4059"/>
              </a:lnSpc>
            </a:pPr>
            <a:r>
              <a:rPr lang="en-US" sz="2899">
                <a:solidFill>
                  <a:srgbClr val="18072B"/>
                </a:solidFill>
                <a:cs typeface="Kollektif Bold"/>
              </a:rPr>
              <a:t>לעתים קרובות משתמש בגרפיקה סטטיסטית ובשיטות אחרות להדמיה של נתונים." ~ויקיפדיה</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688074" cy="11589400"/>
            <a:chOff x="0" y="0"/>
            <a:chExt cx="2814966" cy="3052352"/>
          </a:xfrm>
        </p:grpSpPr>
        <p:sp>
          <p:nvSpPr>
            <p:cNvPr name="Freeform 3" id="3"/>
            <p:cNvSpPr/>
            <p:nvPr/>
          </p:nvSpPr>
          <p:spPr>
            <a:xfrm flipH="false" flipV="false" rot="0">
              <a:off x="0" y="0"/>
              <a:ext cx="2814966" cy="3052352"/>
            </a:xfrm>
            <a:custGeom>
              <a:avLst/>
              <a:gdLst/>
              <a:ahLst/>
              <a:cxnLst/>
              <a:rect r="r" b="b" t="t" l="l"/>
              <a:pathLst>
                <a:path h="3052352" w="2814966">
                  <a:moveTo>
                    <a:pt x="0" y="0"/>
                  </a:moveTo>
                  <a:lnTo>
                    <a:pt x="2814966" y="0"/>
                  </a:lnTo>
                  <a:lnTo>
                    <a:pt x="2814966" y="3052352"/>
                  </a:lnTo>
                  <a:lnTo>
                    <a:pt x="0" y="3052352"/>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612300" y="2665058"/>
            <a:ext cx="9675700" cy="5842448"/>
            <a:chOff x="0" y="0"/>
            <a:chExt cx="12900933" cy="7789930"/>
          </a:xfrm>
        </p:grpSpPr>
        <p:sp>
          <p:nvSpPr>
            <p:cNvPr name="TextBox 6" id="6"/>
            <p:cNvSpPr txBox="true"/>
            <p:nvPr/>
          </p:nvSpPr>
          <p:spPr>
            <a:xfrm rot="0">
              <a:off x="11312292" y="4349411"/>
              <a:ext cx="1588641" cy="1082680"/>
            </a:xfrm>
            <a:prstGeom prst="rect">
              <a:avLst/>
            </a:prstGeom>
          </p:spPr>
          <p:txBody>
            <a:bodyPr anchor="t" rtlCol="false" tIns="0" lIns="0" bIns="0" rIns="0">
              <a:spAutoFit/>
            </a:bodyPr>
            <a:lstStyle/>
            <a:p>
              <a:pPr algn="ctr">
                <a:lnSpc>
                  <a:spcPts val="3329"/>
                </a:lnSpc>
              </a:pPr>
              <a:r>
                <a:rPr lang="en-US" sz="2378">
                  <a:solidFill>
                    <a:srgbClr val="FFFFFF"/>
                  </a:solidFill>
                  <a:cs typeface="Open Sans Extra Bold"/>
                </a:rPr>
                <a:t>עובד קיים</a:t>
              </a:r>
            </a:p>
            <a:p>
              <a:pPr algn="ctr">
                <a:lnSpc>
                  <a:spcPts val="3329"/>
                </a:lnSpc>
              </a:pPr>
              <a:r>
                <a:rPr lang="en-US" sz="2378">
                  <a:solidFill>
                    <a:srgbClr val="FFFFFF"/>
                  </a:solidFill>
                  <a:latin typeface="Open Sans Extra Bold"/>
                </a:rPr>
                <a:t>56.9%</a:t>
              </a:r>
            </a:p>
          </p:txBody>
        </p:sp>
        <p:sp>
          <p:nvSpPr>
            <p:cNvPr name="TextBox 7" id="7"/>
            <p:cNvSpPr txBox="true"/>
            <p:nvPr/>
          </p:nvSpPr>
          <p:spPr>
            <a:xfrm rot="0">
              <a:off x="0" y="2310215"/>
              <a:ext cx="2052911" cy="1082680"/>
            </a:xfrm>
            <a:prstGeom prst="rect">
              <a:avLst/>
            </a:prstGeom>
          </p:spPr>
          <p:txBody>
            <a:bodyPr anchor="t" rtlCol="false" tIns="0" lIns="0" bIns="0" rIns="0">
              <a:spAutoFit/>
            </a:bodyPr>
            <a:lstStyle/>
            <a:p>
              <a:pPr algn="ctr">
                <a:lnSpc>
                  <a:spcPts val="3329"/>
                </a:lnSpc>
              </a:pPr>
              <a:r>
                <a:rPr lang="en-US" sz="2378">
                  <a:solidFill>
                    <a:srgbClr val="FFFFFF"/>
                  </a:solidFill>
                  <a:cs typeface="Open Sans Extra Bold"/>
                </a:rPr>
                <a:t>עובד לשעבר</a:t>
              </a:r>
            </a:p>
            <a:p>
              <a:pPr algn="ctr">
                <a:lnSpc>
                  <a:spcPts val="3329"/>
                </a:lnSpc>
              </a:pPr>
              <a:r>
                <a:rPr lang="en-US" sz="2378">
                  <a:solidFill>
                    <a:srgbClr val="FFFFFF"/>
                  </a:solidFill>
                  <a:latin typeface="Open Sans Extra Bold"/>
                </a:rPr>
                <a:t>43.1%</a:t>
              </a:r>
            </a:p>
          </p:txBody>
        </p:sp>
        <p:grpSp>
          <p:nvGrpSpPr>
            <p:cNvPr name="Group 8" id="8"/>
            <p:cNvGrpSpPr>
              <a:grpSpLocks noChangeAspect="true"/>
            </p:cNvGrpSpPr>
            <p:nvPr/>
          </p:nvGrpSpPr>
          <p:grpSpPr>
            <a:xfrm rot="0">
              <a:off x="2787636" y="0"/>
              <a:ext cx="7789930" cy="7789930"/>
              <a:chOff x="0" y="0"/>
              <a:chExt cx="2540000" cy="2540000"/>
            </a:xfrm>
          </p:grpSpPr>
          <p:sp>
            <p:nvSpPr>
              <p:cNvPr name="Freeform 9" id="9"/>
              <p:cNvSpPr/>
              <p:nvPr/>
            </p:nvSpPr>
            <p:spPr>
              <a:xfrm flipH="false" flipV="false" rot="0">
                <a:off x="679557" y="0"/>
                <a:ext cx="1965035" cy="2639736"/>
              </a:xfrm>
              <a:custGeom>
                <a:avLst/>
                <a:gdLst/>
                <a:ahLst/>
                <a:cxnLst/>
                <a:rect r="r" b="b" t="t" l="l"/>
                <a:pathLst>
                  <a:path h="2639736" w="1965035">
                    <a:moveTo>
                      <a:pt x="590443" y="0"/>
                    </a:moveTo>
                    <a:cubicBezTo>
                      <a:pt x="1118141" y="0"/>
                      <a:pt x="1590858" y="326318"/>
                      <a:pt x="1777946" y="819738"/>
                    </a:cubicBezTo>
                    <a:cubicBezTo>
                      <a:pt x="1965035" y="1313158"/>
                      <a:pt x="1827509" y="1870860"/>
                      <a:pt x="1432471" y="2220731"/>
                    </a:cubicBezTo>
                    <a:cubicBezTo>
                      <a:pt x="1037433" y="2570602"/>
                      <a:pt x="467199" y="2639736"/>
                      <a:pt x="0" y="2394401"/>
                    </a:cubicBezTo>
                    <a:lnTo>
                      <a:pt x="590443" y="1270000"/>
                    </a:lnTo>
                    <a:close/>
                  </a:path>
                </a:pathLst>
              </a:custGeom>
              <a:solidFill>
                <a:srgbClr val="1FC2D7"/>
              </a:solidFill>
            </p:spPr>
          </p:sp>
          <p:sp>
            <p:nvSpPr>
              <p:cNvPr name="Freeform 10" id="10"/>
              <p:cNvSpPr/>
              <p:nvPr/>
            </p:nvSpPr>
            <p:spPr>
              <a:xfrm flipH="false" flipV="false" rot="0">
                <a:off x="-98476" y="0"/>
                <a:ext cx="1368476" cy="2422505"/>
              </a:xfrm>
              <a:custGeom>
                <a:avLst/>
                <a:gdLst/>
                <a:ahLst/>
                <a:cxnLst/>
                <a:rect r="r" b="b" t="t" l="l"/>
                <a:pathLst>
                  <a:path h="2422505" w="1368476">
                    <a:moveTo>
                      <a:pt x="834967" y="2422505"/>
                    </a:moveTo>
                    <a:cubicBezTo>
                      <a:pt x="293991" y="2172081"/>
                      <a:pt x="0" y="1579098"/>
                      <a:pt x="128184" y="996915"/>
                    </a:cubicBezTo>
                    <a:cubicBezTo>
                      <a:pt x="256367" y="414733"/>
                      <a:pt x="772222" y="60"/>
                      <a:pt x="1368349" y="0"/>
                    </a:cubicBezTo>
                    <a:lnTo>
                      <a:pt x="1368476" y="1270000"/>
                    </a:lnTo>
                    <a:close/>
                  </a:path>
                </a:pathLst>
              </a:custGeom>
              <a:solidFill>
                <a:srgbClr val="0095C2"/>
              </a:solidFill>
            </p:spPr>
          </p:sp>
        </p:grpSp>
      </p:grpSp>
      <p:sp>
        <p:nvSpPr>
          <p:cNvPr name="Freeform 11" id="11"/>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921398" y="722498"/>
            <a:ext cx="3325705" cy="933696"/>
          </a:xfrm>
          <a:prstGeom prst="rect">
            <a:avLst/>
          </a:prstGeom>
        </p:spPr>
        <p:txBody>
          <a:bodyPr anchor="t" rtlCol="false" tIns="0" lIns="0" bIns="0" rIns="0">
            <a:spAutoFit/>
          </a:bodyPr>
          <a:lstStyle/>
          <a:p>
            <a:pPr>
              <a:lnSpc>
                <a:spcPts val="3377"/>
              </a:lnSpc>
            </a:pPr>
            <a:r>
              <a:rPr lang="en-US" sz="3070" spc="122">
                <a:solidFill>
                  <a:srgbClr val="FFFFFF"/>
                </a:solidFill>
                <a:cs typeface="Kollektif Bold"/>
              </a:rPr>
              <a:t>סוג העובד שהגיב על החברה</a:t>
            </a:r>
          </a:p>
        </p:txBody>
      </p:sp>
      <p:sp>
        <p:nvSpPr>
          <p:cNvPr name="Freeform 14" id="1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699219" y="3055340"/>
            <a:ext cx="6662690" cy="4112605"/>
          </a:xfrm>
          <a:prstGeom prst="rect">
            <a:avLst/>
          </a:prstGeom>
        </p:spPr>
        <p:txBody>
          <a:bodyPr anchor="t" rtlCol="false" tIns="0" lIns="0" bIns="0" rIns="0">
            <a:spAutoFit/>
          </a:bodyPr>
          <a:lstStyle/>
          <a:p>
            <a:pPr>
              <a:lnSpc>
                <a:spcPts val="6420"/>
              </a:lnSpc>
            </a:pPr>
            <a:r>
              <a:rPr lang="en-US" sz="4586">
                <a:solidFill>
                  <a:srgbClr val="18072B"/>
                </a:solidFill>
                <a:cs typeface="Kollektif Bold"/>
              </a:rPr>
              <a:t>בגרף זה ניתן לראות שעובדים קיימים מגיבים יותר </a:t>
            </a:r>
          </a:p>
          <a:p>
            <a:pPr>
              <a:lnSpc>
                <a:spcPts val="6420"/>
              </a:lnSpc>
            </a:pPr>
            <a:r>
              <a:rPr lang="en-US" sz="4586">
                <a:solidFill>
                  <a:srgbClr val="18072B"/>
                </a:solidFill>
                <a:cs typeface="Kollektif Bold"/>
              </a:rPr>
              <a:t>מעובדים שפוטרו או התפטרו.</a:t>
            </a:r>
          </a:p>
        </p:txBody>
      </p:sp>
      <p:sp>
        <p:nvSpPr>
          <p:cNvPr name="Freeform 16" id="16"/>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5400000">
            <a:off x="1381331" y="9285564"/>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688074" cy="11589400"/>
            <a:chOff x="0" y="0"/>
            <a:chExt cx="2814966" cy="3052352"/>
          </a:xfrm>
        </p:grpSpPr>
        <p:sp>
          <p:nvSpPr>
            <p:cNvPr name="Freeform 3" id="3"/>
            <p:cNvSpPr/>
            <p:nvPr/>
          </p:nvSpPr>
          <p:spPr>
            <a:xfrm flipH="false" flipV="false" rot="0">
              <a:off x="0" y="0"/>
              <a:ext cx="2814966" cy="3052352"/>
            </a:xfrm>
            <a:custGeom>
              <a:avLst/>
              <a:gdLst/>
              <a:ahLst/>
              <a:cxnLst/>
              <a:rect r="r" b="b" t="t" l="l"/>
              <a:pathLst>
                <a:path h="3052352" w="2814966">
                  <a:moveTo>
                    <a:pt x="0" y="0"/>
                  </a:moveTo>
                  <a:lnTo>
                    <a:pt x="2814966" y="0"/>
                  </a:lnTo>
                  <a:lnTo>
                    <a:pt x="2814966" y="3052352"/>
                  </a:lnTo>
                  <a:lnTo>
                    <a:pt x="0" y="3052352"/>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858253" y="2162588"/>
            <a:ext cx="9347378" cy="7288954"/>
            <a:chOff x="0" y="0"/>
            <a:chExt cx="12463171" cy="9718606"/>
          </a:xfrm>
        </p:grpSpPr>
        <p:sp>
          <p:nvSpPr>
            <p:cNvPr name="TextBox 6" id="6"/>
            <p:cNvSpPr txBox="true"/>
            <p:nvPr/>
          </p:nvSpPr>
          <p:spPr>
            <a:xfrm rot="0">
              <a:off x="11009768" y="7174883"/>
              <a:ext cx="1453404"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יותר משנה</a:t>
              </a:r>
            </a:p>
            <a:p>
              <a:pPr algn="ctr">
                <a:lnSpc>
                  <a:spcPts val="2755"/>
                </a:lnSpc>
              </a:pPr>
              <a:r>
                <a:rPr lang="en-US" sz="1968">
                  <a:solidFill>
                    <a:srgbClr val="FFFFFF"/>
                  </a:solidFill>
                  <a:latin typeface="Open Sans Extra Bold"/>
                </a:rPr>
                <a:t>28.5%</a:t>
              </a:r>
            </a:p>
          </p:txBody>
        </p:sp>
        <p:sp>
          <p:nvSpPr>
            <p:cNvPr name="TextBox 7" id="7"/>
            <p:cNvSpPr txBox="true"/>
            <p:nvPr/>
          </p:nvSpPr>
          <p:spPr>
            <a:xfrm rot="0">
              <a:off x="2456067" y="8830648"/>
              <a:ext cx="1919602"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יותר מ-3 שנים</a:t>
              </a:r>
            </a:p>
            <a:p>
              <a:pPr algn="ctr">
                <a:lnSpc>
                  <a:spcPts val="2755"/>
                </a:lnSpc>
              </a:pPr>
              <a:r>
                <a:rPr lang="en-US" sz="1968">
                  <a:solidFill>
                    <a:srgbClr val="FFFFFF"/>
                  </a:solidFill>
                  <a:latin typeface="Open Sans Extra Bold"/>
                </a:rPr>
                <a:t>20.4%</a:t>
              </a:r>
            </a:p>
          </p:txBody>
        </p:sp>
        <p:sp>
          <p:nvSpPr>
            <p:cNvPr name="TextBox 8" id="8"/>
            <p:cNvSpPr txBox="true"/>
            <p:nvPr/>
          </p:nvSpPr>
          <p:spPr>
            <a:xfrm rot="0">
              <a:off x="9678836" y="559281"/>
              <a:ext cx="1619392"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פחות משנה</a:t>
              </a:r>
            </a:p>
            <a:p>
              <a:pPr algn="ctr">
                <a:lnSpc>
                  <a:spcPts val="2755"/>
                </a:lnSpc>
              </a:pPr>
              <a:r>
                <a:rPr lang="en-US" sz="1968">
                  <a:solidFill>
                    <a:srgbClr val="FFFFFF"/>
                  </a:solidFill>
                  <a:latin typeface="Open Sans Extra Bold"/>
                </a:rPr>
                <a:t>19.6%</a:t>
              </a:r>
            </a:p>
          </p:txBody>
        </p:sp>
        <p:sp>
          <p:nvSpPr>
            <p:cNvPr name="TextBox 9" id="9"/>
            <p:cNvSpPr txBox="true"/>
            <p:nvPr/>
          </p:nvSpPr>
          <p:spPr>
            <a:xfrm rot="0">
              <a:off x="0" y="4479222"/>
              <a:ext cx="1919602"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יותר מ-5 שנים</a:t>
              </a:r>
            </a:p>
            <a:p>
              <a:pPr algn="ctr">
                <a:lnSpc>
                  <a:spcPts val="2755"/>
                </a:lnSpc>
              </a:pPr>
              <a:r>
                <a:rPr lang="en-US" sz="1968">
                  <a:solidFill>
                    <a:srgbClr val="FFFFFF"/>
                  </a:solidFill>
                  <a:latin typeface="Open Sans Extra Bold"/>
                </a:rPr>
                <a:t>13.5%</a:t>
              </a:r>
            </a:p>
          </p:txBody>
        </p:sp>
        <p:sp>
          <p:nvSpPr>
            <p:cNvPr name="TextBox 10" id="10"/>
            <p:cNvSpPr txBox="true"/>
            <p:nvPr/>
          </p:nvSpPr>
          <p:spPr>
            <a:xfrm rot="0">
              <a:off x="4068630" y="-38100"/>
              <a:ext cx="2114882"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יותר מ-10 שנים</a:t>
              </a:r>
            </a:p>
            <a:p>
              <a:pPr algn="ctr">
                <a:lnSpc>
                  <a:spcPts val="2755"/>
                </a:lnSpc>
              </a:pPr>
              <a:r>
                <a:rPr lang="en-US" sz="1968">
                  <a:solidFill>
                    <a:srgbClr val="FFFFFF"/>
                  </a:solidFill>
                  <a:latin typeface="Open Sans Extra Bold"/>
                </a:rPr>
                <a:t>11.3%</a:t>
              </a:r>
            </a:p>
          </p:txBody>
        </p:sp>
        <p:sp>
          <p:nvSpPr>
            <p:cNvPr name="TextBox 11" id="11"/>
            <p:cNvSpPr txBox="true"/>
            <p:nvPr/>
          </p:nvSpPr>
          <p:spPr>
            <a:xfrm rot="0">
              <a:off x="1007515" y="1589192"/>
              <a:ext cx="1919602" cy="887958"/>
            </a:xfrm>
            <a:prstGeom prst="rect">
              <a:avLst/>
            </a:prstGeom>
          </p:spPr>
          <p:txBody>
            <a:bodyPr anchor="t" rtlCol="false" tIns="0" lIns="0" bIns="0" rIns="0">
              <a:spAutoFit/>
            </a:bodyPr>
            <a:lstStyle/>
            <a:p>
              <a:pPr algn="ctr">
                <a:lnSpc>
                  <a:spcPts val="2755"/>
                </a:lnSpc>
              </a:pPr>
              <a:r>
                <a:rPr lang="en-US" sz="1968">
                  <a:solidFill>
                    <a:srgbClr val="FFFFFF"/>
                  </a:solidFill>
                  <a:cs typeface="Open Sans Extra Bold"/>
                </a:rPr>
                <a:t>יותר מ-8 שנים</a:t>
              </a:r>
            </a:p>
            <a:p>
              <a:pPr algn="ctr">
                <a:lnSpc>
                  <a:spcPts val="2755"/>
                </a:lnSpc>
              </a:pPr>
              <a:r>
                <a:rPr lang="en-US" sz="1968">
                  <a:solidFill>
                    <a:srgbClr val="FFFFFF"/>
                  </a:solidFill>
                  <a:latin typeface="Open Sans Extra Bold"/>
                </a:rPr>
                <a:t>6.6%</a:t>
              </a:r>
            </a:p>
          </p:txBody>
        </p:sp>
        <p:grpSp>
          <p:nvGrpSpPr>
            <p:cNvPr name="Group 12" id="12"/>
            <p:cNvGrpSpPr>
              <a:grpSpLocks noChangeAspect="true"/>
            </p:cNvGrpSpPr>
            <p:nvPr/>
          </p:nvGrpSpPr>
          <p:grpSpPr>
            <a:xfrm rot="0">
              <a:off x="2618596" y="817737"/>
              <a:ext cx="8436094" cy="8436094"/>
              <a:chOff x="0" y="0"/>
              <a:chExt cx="2540000" cy="2540000"/>
            </a:xfrm>
          </p:grpSpPr>
          <p:sp>
            <p:nvSpPr>
              <p:cNvPr name="Freeform 13" id="13"/>
              <p:cNvSpPr/>
              <p:nvPr/>
            </p:nvSpPr>
            <p:spPr>
              <a:xfrm flipH="false" flipV="false" rot="0">
                <a:off x="1270000" y="0"/>
                <a:ext cx="1217539" cy="1270000"/>
              </a:xfrm>
              <a:custGeom>
                <a:avLst/>
                <a:gdLst/>
                <a:ahLst/>
                <a:cxnLst/>
                <a:rect r="r" b="b" t="t" l="l"/>
                <a:pathLst>
                  <a:path h="1270000" w="1217539">
                    <a:moveTo>
                      <a:pt x="0" y="0"/>
                    </a:moveTo>
                    <a:lnTo>
                      <a:pt x="0" y="0"/>
                    </a:lnTo>
                    <a:cubicBezTo>
                      <a:pt x="562265" y="0"/>
                      <a:pt x="1057604" y="369714"/>
                      <a:pt x="1217539" y="908753"/>
                    </a:cubicBezTo>
                    <a:lnTo>
                      <a:pt x="0" y="1270000"/>
                    </a:lnTo>
                    <a:close/>
                  </a:path>
                </a:pathLst>
              </a:custGeom>
              <a:solidFill>
                <a:srgbClr val="87F06D"/>
              </a:solidFill>
            </p:spPr>
          </p:sp>
          <p:sp>
            <p:nvSpPr>
              <p:cNvPr name="Freeform 14" id="14"/>
              <p:cNvSpPr/>
              <p:nvPr/>
            </p:nvSpPr>
            <p:spPr>
              <a:xfrm flipH="false" flipV="false" rot="0">
                <a:off x="1270000" y="848352"/>
                <a:ext cx="1329742" cy="1688776"/>
              </a:xfrm>
              <a:custGeom>
                <a:avLst/>
                <a:gdLst/>
                <a:ahLst/>
                <a:cxnLst/>
                <a:rect r="r" b="b" t="t" l="l"/>
                <a:pathLst>
                  <a:path h="1688776" w="1329742">
                    <a:moveTo>
                      <a:pt x="1197962" y="0"/>
                    </a:moveTo>
                    <a:cubicBezTo>
                      <a:pt x="1329742" y="374407"/>
                      <a:pt x="1278897" y="788894"/>
                      <a:pt x="1060528" y="1120347"/>
                    </a:cubicBezTo>
                    <a:cubicBezTo>
                      <a:pt x="842159" y="1451800"/>
                      <a:pt x="481383" y="1662098"/>
                      <a:pt x="85360" y="1688776"/>
                    </a:cubicBezTo>
                    <a:lnTo>
                      <a:pt x="0" y="421648"/>
                    </a:lnTo>
                    <a:close/>
                  </a:path>
                </a:pathLst>
              </a:custGeom>
              <a:solidFill>
                <a:srgbClr val="00A5FF"/>
              </a:solidFill>
            </p:spPr>
          </p:sp>
          <p:sp>
            <p:nvSpPr>
              <p:cNvPr name="Freeform 15" id="15"/>
              <p:cNvSpPr/>
              <p:nvPr/>
            </p:nvSpPr>
            <p:spPr>
              <a:xfrm flipH="false" flipV="false" rot="0">
                <a:off x="79362" y="1270000"/>
                <a:ext cx="1339221" cy="1329838"/>
              </a:xfrm>
              <a:custGeom>
                <a:avLst/>
                <a:gdLst/>
                <a:ahLst/>
                <a:cxnLst/>
                <a:rect r="r" b="b" t="t" l="l"/>
                <a:pathLst>
                  <a:path h="1329838" w="1339221">
                    <a:moveTo>
                      <a:pt x="1339222" y="1261278"/>
                    </a:moveTo>
                    <a:cubicBezTo>
                      <a:pt x="757239" y="1329838"/>
                      <a:pt x="203906" y="991294"/>
                      <a:pt x="0" y="441907"/>
                    </a:cubicBezTo>
                    <a:lnTo>
                      <a:pt x="1190638" y="0"/>
                    </a:lnTo>
                    <a:close/>
                  </a:path>
                </a:pathLst>
              </a:custGeom>
              <a:solidFill>
                <a:srgbClr val="FF0000"/>
              </a:solidFill>
            </p:spPr>
          </p:sp>
          <p:sp>
            <p:nvSpPr>
              <p:cNvPr name="Freeform 16" id="16"/>
              <p:cNvSpPr/>
              <p:nvPr/>
            </p:nvSpPr>
            <p:spPr>
              <a:xfrm flipH="false" flipV="false" rot="0">
                <a:off x="-49704" y="668463"/>
                <a:ext cx="1319704" cy="1102399"/>
              </a:xfrm>
              <a:custGeom>
                <a:avLst/>
                <a:gdLst/>
                <a:ahLst/>
                <a:cxnLst/>
                <a:rect r="r" b="b" t="t" l="l"/>
                <a:pathLst>
                  <a:path h="1102399" w="1319704">
                    <a:moveTo>
                      <a:pt x="152640" y="1102398"/>
                    </a:moveTo>
                    <a:cubicBezTo>
                      <a:pt x="0" y="746730"/>
                      <a:pt x="17878" y="340869"/>
                      <a:pt x="201199" y="0"/>
                    </a:cubicBezTo>
                    <a:lnTo>
                      <a:pt x="1319704" y="601537"/>
                    </a:lnTo>
                    <a:close/>
                  </a:path>
                </a:pathLst>
              </a:custGeom>
              <a:solidFill>
                <a:srgbClr val="FF00F4"/>
              </a:solidFill>
            </p:spPr>
          </p:sp>
          <p:sp>
            <p:nvSpPr>
              <p:cNvPr name="Freeform 17" id="17"/>
              <p:cNvSpPr/>
              <p:nvPr/>
            </p:nvSpPr>
            <p:spPr>
              <a:xfrm flipH="false" flipV="false" rot="0">
                <a:off x="122829" y="267097"/>
                <a:ext cx="1147171" cy="1002903"/>
              </a:xfrm>
              <a:custGeom>
                <a:avLst/>
                <a:gdLst/>
                <a:ahLst/>
                <a:cxnLst/>
                <a:rect r="r" b="b" t="t" l="l"/>
                <a:pathLst>
                  <a:path h="1002903" w="1147171">
                    <a:moveTo>
                      <a:pt x="0" y="458020"/>
                    </a:moveTo>
                    <a:cubicBezTo>
                      <a:pt x="85183" y="278679"/>
                      <a:pt x="211227" y="121808"/>
                      <a:pt x="368014" y="0"/>
                    </a:cubicBezTo>
                    <a:lnTo>
                      <a:pt x="1147171" y="1002903"/>
                    </a:lnTo>
                    <a:close/>
                  </a:path>
                </a:pathLst>
              </a:custGeom>
              <a:solidFill>
                <a:srgbClr val="80EAFF"/>
              </a:solidFill>
            </p:spPr>
          </p:sp>
          <p:sp>
            <p:nvSpPr>
              <p:cNvPr name="Freeform 18" id="18"/>
              <p:cNvSpPr/>
              <p:nvPr/>
            </p:nvSpPr>
            <p:spPr>
              <a:xfrm flipH="false" flipV="false" rot="0">
                <a:off x="441692" y="0"/>
                <a:ext cx="828308" cy="1270000"/>
              </a:xfrm>
              <a:custGeom>
                <a:avLst/>
                <a:gdLst/>
                <a:ahLst/>
                <a:cxnLst/>
                <a:rect r="r" b="b" t="t" l="l"/>
                <a:pathLst>
                  <a:path h="1270000" w="828308">
                    <a:moveTo>
                      <a:pt x="0" y="307292"/>
                    </a:moveTo>
                    <a:cubicBezTo>
                      <a:pt x="230396" y="109061"/>
                      <a:pt x="524244" y="30"/>
                      <a:pt x="828181" y="0"/>
                    </a:cubicBezTo>
                    <a:lnTo>
                      <a:pt x="828308" y="1270000"/>
                    </a:lnTo>
                    <a:close/>
                  </a:path>
                </a:pathLst>
              </a:custGeom>
              <a:solidFill>
                <a:srgbClr val="FF7300"/>
              </a:solidFill>
            </p:spPr>
          </p:sp>
        </p:grpSp>
      </p:grpSp>
      <p:sp>
        <p:nvSpPr>
          <p:cNvPr name="Freeform 19" id="1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0059922" y="722498"/>
            <a:ext cx="5808784" cy="505397"/>
          </a:xfrm>
          <a:prstGeom prst="rect">
            <a:avLst/>
          </a:prstGeom>
        </p:spPr>
        <p:txBody>
          <a:bodyPr anchor="t" rtlCol="false" tIns="0" lIns="0" bIns="0" rIns="0">
            <a:spAutoFit/>
          </a:bodyPr>
          <a:lstStyle/>
          <a:p>
            <a:pPr>
              <a:lnSpc>
                <a:spcPts val="3377"/>
              </a:lnSpc>
            </a:pPr>
            <a:r>
              <a:rPr lang="en-US" sz="3070" spc="122">
                <a:solidFill>
                  <a:srgbClr val="FFFFFF"/>
                </a:solidFill>
                <a:cs typeface="Kollektif Bold"/>
              </a:rPr>
              <a:t>זמן העסקת העובד המבקר </a:t>
            </a:r>
          </a:p>
        </p:txBody>
      </p:sp>
      <p:sp>
        <p:nvSpPr>
          <p:cNvPr name="Freeform 22" id="22"/>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1360642" y="3471747"/>
            <a:ext cx="6001792" cy="3262993"/>
          </a:xfrm>
          <a:prstGeom prst="rect">
            <a:avLst/>
          </a:prstGeom>
        </p:spPr>
        <p:txBody>
          <a:bodyPr anchor="t" rtlCol="false" tIns="0" lIns="0" bIns="0" rIns="0">
            <a:spAutoFit/>
          </a:bodyPr>
          <a:lstStyle/>
          <a:p>
            <a:pPr algn="ctr">
              <a:lnSpc>
                <a:spcPts val="6345"/>
              </a:lnSpc>
            </a:pPr>
            <a:r>
              <a:rPr lang="en-US" sz="4532">
                <a:solidFill>
                  <a:srgbClr val="18072B"/>
                </a:solidFill>
                <a:cs typeface="Kollektif Bold"/>
              </a:rPr>
              <a:t>בגרף זה ניתן לראות את התפלגות בין המגיבים לבין זמן העסקתם בחברה </a:t>
            </a:r>
          </a:p>
        </p:txBody>
      </p:sp>
      <p:sp>
        <p:nvSpPr>
          <p:cNvPr name="Freeform 24" id="24"/>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00000">
            <a:off x="1381331" y="9285564"/>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735091" cy="11218314"/>
            <a:chOff x="0" y="0"/>
            <a:chExt cx="2827349" cy="2954618"/>
          </a:xfrm>
        </p:grpSpPr>
        <p:sp>
          <p:nvSpPr>
            <p:cNvPr name="Freeform 3" id="3"/>
            <p:cNvSpPr/>
            <p:nvPr/>
          </p:nvSpPr>
          <p:spPr>
            <a:xfrm flipH="false" flipV="false" rot="0">
              <a:off x="0" y="0"/>
              <a:ext cx="2827349" cy="2954618"/>
            </a:xfrm>
            <a:custGeom>
              <a:avLst/>
              <a:gdLst/>
              <a:ahLst/>
              <a:cxnLst/>
              <a:rect r="r" b="b" t="t" l="l"/>
              <a:pathLst>
                <a:path h="2954618" w="2827349">
                  <a:moveTo>
                    <a:pt x="0" y="0"/>
                  </a:moveTo>
                  <a:lnTo>
                    <a:pt x="2827349" y="0"/>
                  </a:lnTo>
                  <a:lnTo>
                    <a:pt x="2827349" y="2954618"/>
                  </a:lnTo>
                  <a:lnTo>
                    <a:pt x="0" y="2954618"/>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586038" y="2511831"/>
            <a:ext cx="4521301" cy="3916484"/>
            <a:chOff x="0" y="0"/>
            <a:chExt cx="6028401" cy="5221979"/>
          </a:xfrm>
        </p:grpSpPr>
        <p:sp>
          <p:nvSpPr>
            <p:cNvPr name="TextBox 6" id="6"/>
            <p:cNvSpPr txBox="true"/>
            <p:nvPr/>
          </p:nvSpPr>
          <p:spPr>
            <a:xfrm rot="0">
              <a:off x="5449876" y="2691747"/>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גבוה</a:t>
              </a:r>
            </a:p>
            <a:p>
              <a:pPr algn="ctr">
                <a:lnSpc>
                  <a:spcPts val="1596"/>
                </a:lnSpc>
              </a:pPr>
              <a:r>
                <a:rPr lang="en-US" sz="1140">
                  <a:solidFill>
                    <a:srgbClr val="FFFFFF"/>
                  </a:solidFill>
                  <a:latin typeface="Open Sans Extra Bold"/>
                </a:rPr>
                <a:t>51.9%</a:t>
              </a:r>
            </a:p>
          </p:txBody>
        </p:sp>
        <p:sp>
          <p:nvSpPr>
            <p:cNvPr name="TextBox 7" id="7"/>
            <p:cNvSpPr txBox="true"/>
            <p:nvPr/>
          </p:nvSpPr>
          <p:spPr>
            <a:xfrm rot="0">
              <a:off x="0" y="3678227"/>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בינוני</a:t>
              </a:r>
            </a:p>
            <a:p>
              <a:pPr algn="ctr">
                <a:lnSpc>
                  <a:spcPts val="1596"/>
                </a:lnSpc>
              </a:pPr>
              <a:r>
                <a:rPr lang="en-US" sz="1140">
                  <a:solidFill>
                    <a:srgbClr val="FFFFFF"/>
                  </a:solidFill>
                  <a:latin typeface="Open Sans Extra Bold"/>
                </a:rPr>
                <a:t>32.9%</a:t>
              </a:r>
            </a:p>
          </p:txBody>
        </p:sp>
        <p:sp>
          <p:nvSpPr>
            <p:cNvPr name="TextBox 8" id="8"/>
            <p:cNvSpPr txBox="true"/>
            <p:nvPr/>
          </p:nvSpPr>
          <p:spPr>
            <a:xfrm rot="0">
              <a:off x="1295046" y="-9525"/>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נמוך</a:t>
              </a:r>
            </a:p>
            <a:p>
              <a:pPr algn="ctr">
                <a:lnSpc>
                  <a:spcPts val="1596"/>
                </a:lnSpc>
              </a:pPr>
              <a:r>
                <a:rPr lang="en-US" sz="1140">
                  <a:solidFill>
                    <a:srgbClr val="FFFFFF"/>
                  </a:solidFill>
                  <a:latin typeface="Open Sans Extra Bold"/>
                </a:rPr>
                <a:t>15.2%</a:t>
              </a:r>
            </a:p>
          </p:txBody>
        </p:sp>
        <p:grpSp>
          <p:nvGrpSpPr>
            <p:cNvPr name="Group 9" id="9"/>
            <p:cNvGrpSpPr>
              <a:grpSpLocks noChangeAspect="true"/>
            </p:cNvGrpSpPr>
            <p:nvPr/>
          </p:nvGrpSpPr>
          <p:grpSpPr>
            <a:xfrm rot="0">
              <a:off x="449674" y="333040"/>
              <a:ext cx="4888939" cy="4888939"/>
              <a:chOff x="0" y="0"/>
              <a:chExt cx="2540000" cy="2540000"/>
            </a:xfrm>
          </p:grpSpPr>
          <p:sp>
            <p:nvSpPr>
              <p:cNvPr name="Freeform 10" id="10"/>
              <p:cNvSpPr/>
              <p:nvPr/>
            </p:nvSpPr>
            <p:spPr>
              <a:xfrm flipH="false" flipV="false" rot="0">
                <a:off x="1055914" y="0"/>
                <a:ext cx="1563928" cy="2602646"/>
              </a:xfrm>
              <a:custGeom>
                <a:avLst/>
                <a:gdLst/>
                <a:ahLst/>
                <a:cxnLst/>
                <a:rect r="r" b="b" t="t" l="l"/>
                <a:pathLst>
                  <a:path h="2602646" w="1563928">
                    <a:moveTo>
                      <a:pt x="214086" y="0"/>
                    </a:moveTo>
                    <a:cubicBezTo>
                      <a:pt x="693530" y="0"/>
                      <a:pt x="1132109" y="270000"/>
                      <a:pt x="1348019" y="698077"/>
                    </a:cubicBezTo>
                    <a:cubicBezTo>
                      <a:pt x="1563928" y="1126153"/>
                      <a:pt x="1520363" y="1639334"/>
                      <a:pt x="1235381" y="2024888"/>
                    </a:cubicBezTo>
                    <a:cubicBezTo>
                      <a:pt x="950400" y="2410442"/>
                      <a:pt x="472583" y="2602646"/>
                      <a:pt x="0" y="2521826"/>
                    </a:cubicBezTo>
                    <a:lnTo>
                      <a:pt x="214086" y="1270000"/>
                    </a:lnTo>
                    <a:close/>
                  </a:path>
                </a:pathLst>
              </a:custGeom>
              <a:solidFill>
                <a:srgbClr val="19D11B"/>
              </a:solidFill>
            </p:spPr>
          </p:sp>
          <p:sp>
            <p:nvSpPr>
              <p:cNvPr name="Freeform 11" id="11"/>
              <p:cNvSpPr/>
              <p:nvPr/>
            </p:nvSpPr>
            <p:spPr>
              <a:xfrm flipH="false" flipV="false" rot="0">
                <a:off x="-78931" y="485583"/>
                <a:ext cx="1348931" cy="2045377"/>
              </a:xfrm>
              <a:custGeom>
                <a:avLst/>
                <a:gdLst/>
                <a:ahLst/>
                <a:cxnLst/>
                <a:rect r="r" b="b" t="t" l="l"/>
                <a:pathLst>
                  <a:path h="2045377" w="1348931">
                    <a:moveTo>
                      <a:pt x="1197678" y="2045378"/>
                    </a:moveTo>
                    <a:cubicBezTo>
                      <a:pt x="742046" y="1990724"/>
                      <a:pt x="351337" y="1694523"/>
                      <a:pt x="175669" y="1270581"/>
                    </a:cubicBezTo>
                    <a:cubicBezTo>
                      <a:pt x="0" y="846638"/>
                      <a:pt x="66698" y="360902"/>
                      <a:pt x="350136" y="0"/>
                    </a:cubicBezTo>
                    <a:lnTo>
                      <a:pt x="1348931" y="784417"/>
                    </a:lnTo>
                    <a:close/>
                  </a:path>
                </a:pathLst>
              </a:custGeom>
              <a:solidFill>
                <a:srgbClr val="178AC8"/>
              </a:solidFill>
            </p:spPr>
          </p:sp>
          <p:sp>
            <p:nvSpPr>
              <p:cNvPr name="Freeform 12" id="12"/>
              <p:cNvSpPr/>
              <p:nvPr/>
            </p:nvSpPr>
            <p:spPr>
              <a:xfrm flipH="false" flipV="false" rot="0">
                <a:off x="233249" y="0"/>
                <a:ext cx="1036751" cy="1270000"/>
              </a:xfrm>
              <a:custGeom>
                <a:avLst/>
                <a:gdLst/>
                <a:ahLst/>
                <a:cxnLst/>
                <a:rect r="r" b="b" t="t" l="l"/>
                <a:pathLst>
                  <a:path h="1270000" w="1036751">
                    <a:moveTo>
                      <a:pt x="0" y="536483"/>
                    </a:moveTo>
                    <a:cubicBezTo>
                      <a:pt x="238029" y="200054"/>
                      <a:pt x="624505" y="41"/>
                      <a:pt x="1036624" y="0"/>
                    </a:cubicBezTo>
                    <a:lnTo>
                      <a:pt x="1036751" y="1270000"/>
                    </a:lnTo>
                    <a:close/>
                  </a:path>
                </a:pathLst>
              </a:custGeom>
              <a:solidFill>
                <a:srgbClr val="BF0000"/>
              </a:solidFill>
            </p:spPr>
          </p:sp>
        </p:grpSp>
      </p:grpSp>
      <p:sp>
        <p:nvSpPr>
          <p:cNvPr name="Freeform 13" id="1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0034585" y="340666"/>
            <a:ext cx="6315534" cy="505397"/>
          </a:xfrm>
          <a:prstGeom prst="rect">
            <a:avLst/>
          </a:prstGeom>
        </p:spPr>
        <p:txBody>
          <a:bodyPr anchor="t" rtlCol="false" tIns="0" lIns="0" bIns="0" rIns="0">
            <a:spAutoFit/>
          </a:bodyPr>
          <a:lstStyle/>
          <a:p>
            <a:pPr>
              <a:lnSpc>
                <a:spcPts val="3377"/>
              </a:lnSpc>
            </a:pPr>
            <a:r>
              <a:rPr lang="en-US" sz="3070" spc="122">
                <a:solidFill>
                  <a:srgbClr val="FFFFFF"/>
                </a:solidFill>
                <a:cs typeface="Kollektif Bold"/>
              </a:rPr>
              <a:t>דירוג העובדים לפי פרמטרים </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7853" y="1983383"/>
            <a:ext cx="7072375" cy="739619"/>
          </a:xfrm>
          <a:prstGeom prst="rect">
            <a:avLst/>
          </a:prstGeom>
        </p:spPr>
        <p:txBody>
          <a:bodyPr anchor="t" rtlCol="false" tIns="0" lIns="0" bIns="0" rIns="0">
            <a:spAutoFit/>
          </a:bodyPr>
          <a:lstStyle/>
          <a:p>
            <a:pPr>
              <a:lnSpc>
                <a:spcPts val="5433"/>
              </a:lnSpc>
            </a:pPr>
            <a:r>
              <a:rPr lang="en-US" sz="3881">
                <a:solidFill>
                  <a:srgbClr val="18072B"/>
                </a:solidFill>
                <a:cs typeface="Kollektif Bold"/>
              </a:rPr>
              <a:t>האם העובד ממליץ על החברה </a:t>
            </a:r>
          </a:p>
        </p:txBody>
      </p:sp>
      <p:sp>
        <p:nvSpPr>
          <p:cNvPr name="Freeform 17" id="17"/>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1381331" y="9285564"/>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9144000" y="1771613"/>
            <a:ext cx="3386944" cy="2948403"/>
            <a:chOff x="0" y="0"/>
            <a:chExt cx="4515925" cy="3931203"/>
          </a:xfrm>
        </p:grpSpPr>
        <p:sp>
          <p:nvSpPr>
            <p:cNvPr name="TextBox 21" id="21"/>
            <p:cNvSpPr txBox="true"/>
            <p:nvPr/>
          </p:nvSpPr>
          <p:spPr>
            <a:xfrm rot="0">
              <a:off x="4050733" y="2820912"/>
              <a:ext cx="465192" cy="415082"/>
            </a:xfrm>
            <a:prstGeom prst="rect">
              <a:avLst/>
            </a:prstGeom>
          </p:spPr>
          <p:txBody>
            <a:bodyPr anchor="t" rtlCol="false" tIns="0" lIns="0" bIns="0" rIns="0">
              <a:spAutoFit/>
            </a:bodyPr>
            <a:lstStyle/>
            <a:p>
              <a:pPr algn="ctr">
                <a:lnSpc>
                  <a:spcPts val="1284"/>
                </a:lnSpc>
              </a:pPr>
              <a:r>
                <a:rPr lang="en-US" sz="917">
                  <a:solidFill>
                    <a:srgbClr val="FFFFFF"/>
                  </a:solidFill>
                  <a:cs typeface="Open Sans Extra Bold"/>
                </a:rPr>
                <a:t>גבוה</a:t>
              </a:r>
            </a:p>
            <a:p>
              <a:pPr algn="ctr">
                <a:lnSpc>
                  <a:spcPts val="1284"/>
                </a:lnSpc>
              </a:pPr>
              <a:r>
                <a:rPr lang="en-US" sz="917">
                  <a:solidFill>
                    <a:srgbClr val="FFFFFF"/>
                  </a:solidFill>
                  <a:latin typeface="Open Sans Extra Bold"/>
                </a:rPr>
                <a:t>65.5%</a:t>
              </a:r>
            </a:p>
          </p:txBody>
        </p:sp>
        <p:sp>
          <p:nvSpPr>
            <p:cNvPr name="TextBox 22" id="22"/>
            <p:cNvSpPr txBox="true"/>
            <p:nvPr/>
          </p:nvSpPr>
          <p:spPr>
            <a:xfrm rot="0">
              <a:off x="0" y="676159"/>
              <a:ext cx="465192" cy="415082"/>
            </a:xfrm>
            <a:prstGeom prst="rect">
              <a:avLst/>
            </a:prstGeom>
          </p:spPr>
          <p:txBody>
            <a:bodyPr anchor="t" rtlCol="false" tIns="0" lIns="0" bIns="0" rIns="0">
              <a:spAutoFit/>
            </a:bodyPr>
            <a:lstStyle/>
            <a:p>
              <a:pPr algn="ctr">
                <a:lnSpc>
                  <a:spcPts val="1284"/>
                </a:lnSpc>
              </a:pPr>
              <a:r>
                <a:rPr lang="en-US" sz="917">
                  <a:solidFill>
                    <a:srgbClr val="FFFFFF"/>
                  </a:solidFill>
                  <a:cs typeface="Open Sans Extra Bold"/>
                </a:rPr>
                <a:t>נמוך</a:t>
              </a:r>
            </a:p>
            <a:p>
              <a:pPr algn="ctr">
                <a:lnSpc>
                  <a:spcPts val="1284"/>
                </a:lnSpc>
              </a:pPr>
              <a:r>
                <a:rPr lang="en-US" sz="917">
                  <a:solidFill>
                    <a:srgbClr val="FFFFFF"/>
                  </a:solidFill>
                  <a:latin typeface="Open Sans Extra Bold"/>
                </a:rPr>
                <a:t>34.5%</a:t>
              </a:r>
            </a:p>
          </p:txBody>
        </p:sp>
        <p:grpSp>
          <p:nvGrpSpPr>
            <p:cNvPr name="Group 23" id="23"/>
            <p:cNvGrpSpPr>
              <a:grpSpLocks noChangeAspect="true"/>
            </p:cNvGrpSpPr>
            <p:nvPr/>
          </p:nvGrpSpPr>
          <p:grpSpPr>
            <a:xfrm rot="0">
              <a:off x="292361" y="0"/>
              <a:ext cx="3931203" cy="3931203"/>
              <a:chOff x="0" y="0"/>
              <a:chExt cx="2540000" cy="2540000"/>
            </a:xfrm>
          </p:grpSpPr>
          <p:sp>
            <p:nvSpPr>
              <p:cNvPr name="Freeform 24" id="24"/>
              <p:cNvSpPr/>
              <p:nvPr/>
            </p:nvSpPr>
            <p:spPr>
              <a:xfrm flipH="false" flipV="false" rot="0">
                <a:off x="185243" y="0"/>
                <a:ext cx="2444772" cy="2674957"/>
              </a:xfrm>
              <a:custGeom>
                <a:avLst/>
                <a:gdLst/>
                <a:ahLst/>
                <a:cxnLst/>
                <a:rect r="r" b="b" t="t" l="l"/>
                <a:pathLst>
                  <a:path h="2674957" w="2444772">
                    <a:moveTo>
                      <a:pt x="1084757" y="0"/>
                    </a:moveTo>
                    <a:cubicBezTo>
                      <a:pt x="1697359" y="0"/>
                      <a:pt x="2222652" y="437308"/>
                      <a:pt x="2333712" y="1039758"/>
                    </a:cubicBezTo>
                    <a:cubicBezTo>
                      <a:pt x="2444772" y="1642208"/>
                      <a:pt x="2109943" y="2238078"/>
                      <a:pt x="1537610" y="2456518"/>
                    </a:cubicBezTo>
                    <a:cubicBezTo>
                      <a:pt x="965277" y="2674957"/>
                      <a:pt x="318580" y="2453703"/>
                      <a:pt x="0" y="1930456"/>
                    </a:cubicBezTo>
                    <a:lnTo>
                      <a:pt x="1084757" y="1270000"/>
                    </a:lnTo>
                    <a:close/>
                  </a:path>
                </a:pathLst>
              </a:custGeom>
              <a:solidFill>
                <a:srgbClr val="19D11B"/>
              </a:solidFill>
            </p:spPr>
          </p:sp>
          <p:sp>
            <p:nvSpPr>
              <p:cNvPr name="Freeform 25" id="25"/>
              <p:cNvSpPr/>
              <p:nvPr/>
            </p:nvSpPr>
            <p:spPr>
              <a:xfrm flipH="false" flipV="false" rot="0">
                <a:off x="-72494" y="0"/>
                <a:ext cx="1342494" cy="1983846"/>
              </a:xfrm>
              <a:custGeom>
                <a:avLst/>
                <a:gdLst/>
                <a:ahLst/>
                <a:cxnLst/>
                <a:rect r="r" b="b" t="t" l="l"/>
                <a:pathLst>
                  <a:path h="1983846" w="1342494">
                    <a:moveTo>
                      <a:pt x="292102" y="1983846"/>
                    </a:moveTo>
                    <a:cubicBezTo>
                      <a:pt x="27711" y="1594807"/>
                      <a:pt x="0" y="1091498"/>
                      <a:pt x="220082" y="675785"/>
                    </a:cubicBezTo>
                    <a:cubicBezTo>
                      <a:pt x="440164" y="260072"/>
                      <a:pt x="871991" y="47"/>
                      <a:pt x="1342367" y="0"/>
                    </a:cubicBezTo>
                    <a:lnTo>
                      <a:pt x="1342494" y="1270000"/>
                    </a:lnTo>
                    <a:close/>
                  </a:path>
                </a:pathLst>
              </a:custGeom>
              <a:solidFill>
                <a:srgbClr val="178AC8"/>
              </a:solidFill>
            </p:spPr>
          </p:sp>
        </p:grpSp>
      </p:grpSp>
      <p:grpSp>
        <p:nvGrpSpPr>
          <p:cNvPr name="Group 26" id="26"/>
          <p:cNvGrpSpPr/>
          <p:nvPr/>
        </p:nvGrpSpPr>
        <p:grpSpPr>
          <a:xfrm rot="0">
            <a:off x="9144000" y="5934694"/>
            <a:ext cx="4442038" cy="3782191"/>
            <a:chOff x="0" y="0"/>
            <a:chExt cx="5922717" cy="5042921"/>
          </a:xfrm>
        </p:grpSpPr>
        <p:sp>
          <p:nvSpPr>
            <p:cNvPr name="TextBox 27" id="27"/>
            <p:cNvSpPr txBox="true"/>
            <p:nvPr/>
          </p:nvSpPr>
          <p:spPr>
            <a:xfrm rot="0">
              <a:off x="5344193" y="2646518"/>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גבוה</a:t>
              </a:r>
            </a:p>
            <a:p>
              <a:pPr algn="ctr">
                <a:lnSpc>
                  <a:spcPts val="1596"/>
                </a:lnSpc>
              </a:pPr>
              <a:r>
                <a:rPr lang="en-US" sz="1140">
                  <a:solidFill>
                    <a:srgbClr val="FFFFFF"/>
                  </a:solidFill>
                  <a:latin typeface="Open Sans Extra Bold"/>
                </a:rPr>
                <a:t>53.4%</a:t>
              </a:r>
            </a:p>
          </p:txBody>
        </p:sp>
        <p:sp>
          <p:nvSpPr>
            <p:cNvPr name="TextBox 28" id="28"/>
            <p:cNvSpPr txBox="true"/>
            <p:nvPr/>
          </p:nvSpPr>
          <p:spPr>
            <a:xfrm rot="0">
              <a:off x="0" y="3692101"/>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בינוני</a:t>
              </a:r>
            </a:p>
            <a:p>
              <a:pPr algn="ctr">
                <a:lnSpc>
                  <a:spcPts val="1596"/>
                </a:lnSpc>
              </a:pPr>
              <a:r>
                <a:rPr lang="en-US" sz="1140">
                  <a:solidFill>
                    <a:srgbClr val="FFFFFF"/>
                  </a:solidFill>
                  <a:latin typeface="Open Sans Extra Bold"/>
                </a:rPr>
                <a:t>27.5%</a:t>
              </a:r>
            </a:p>
          </p:txBody>
        </p:sp>
        <p:sp>
          <p:nvSpPr>
            <p:cNvPr name="TextBox 29" id="29"/>
            <p:cNvSpPr txBox="true"/>
            <p:nvPr/>
          </p:nvSpPr>
          <p:spPr>
            <a:xfrm rot="0">
              <a:off x="900990" y="-9525"/>
              <a:ext cx="578524" cy="502040"/>
            </a:xfrm>
            <a:prstGeom prst="rect">
              <a:avLst/>
            </a:prstGeom>
          </p:spPr>
          <p:txBody>
            <a:bodyPr anchor="t" rtlCol="false" tIns="0" lIns="0" bIns="0" rIns="0">
              <a:spAutoFit/>
            </a:bodyPr>
            <a:lstStyle/>
            <a:p>
              <a:pPr algn="ctr">
                <a:lnSpc>
                  <a:spcPts val="1596"/>
                </a:lnSpc>
              </a:pPr>
              <a:r>
                <a:rPr lang="en-US" sz="1140">
                  <a:solidFill>
                    <a:srgbClr val="FFFFFF"/>
                  </a:solidFill>
                  <a:cs typeface="Open Sans Extra Bold"/>
                </a:rPr>
                <a:t>נמוך</a:t>
              </a:r>
            </a:p>
            <a:p>
              <a:pPr algn="ctr">
                <a:lnSpc>
                  <a:spcPts val="1596"/>
                </a:lnSpc>
              </a:pPr>
              <a:r>
                <a:rPr lang="en-US" sz="1140">
                  <a:solidFill>
                    <a:srgbClr val="FFFFFF"/>
                  </a:solidFill>
                  <a:latin typeface="Open Sans Extra Bold"/>
                </a:rPr>
                <a:t>19.1%</a:t>
              </a:r>
            </a:p>
          </p:txBody>
        </p:sp>
        <p:grpSp>
          <p:nvGrpSpPr>
            <p:cNvPr name="Group 30" id="30"/>
            <p:cNvGrpSpPr>
              <a:grpSpLocks noChangeAspect="true"/>
            </p:cNvGrpSpPr>
            <p:nvPr/>
          </p:nvGrpSpPr>
          <p:grpSpPr>
            <a:xfrm rot="0">
              <a:off x="355158" y="153982"/>
              <a:ext cx="4888939" cy="4888939"/>
              <a:chOff x="0" y="0"/>
              <a:chExt cx="2540000" cy="2540000"/>
            </a:xfrm>
          </p:grpSpPr>
          <p:sp>
            <p:nvSpPr>
              <p:cNvPr name="Freeform 31" id="31"/>
              <p:cNvSpPr/>
              <p:nvPr/>
            </p:nvSpPr>
            <p:spPr>
              <a:xfrm flipH="false" flipV="false" rot="0">
                <a:off x="939057" y="0"/>
                <a:ext cx="1690714" cy="2624810"/>
              </a:xfrm>
              <a:custGeom>
                <a:avLst/>
                <a:gdLst/>
                <a:ahLst/>
                <a:cxnLst/>
                <a:rect r="r" b="b" t="t" l="l"/>
                <a:pathLst>
                  <a:path h="2624810" w="1690714">
                    <a:moveTo>
                      <a:pt x="330943" y="0"/>
                    </a:moveTo>
                    <a:cubicBezTo>
                      <a:pt x="824785" y="0"/>
                      <a:pt x="1273847" y="286277"/>
                      <a:pt x="1482281" y="733977"/>
                    </a:cubicBezTo>
                    <a:cubicBezTo>
                      <a:pt x="1690714" y="1181676"/>
                      <a:pt x="1620720" y="1709608"/>
                      <a:pt x="1302823" y="2087526"/>
                    </a:cubicBezTo>
                    <a:cubicBezTo>
                      <a:pt x="984927" y="2465443"/>
                      <a:pt x="476780" y="2624810"/>
                      <a:pt x="0" y="2496123"/>
                    </a:cubicBezTo>
                    <a:lnTo>
                      <a:pt x="330943" y="1270000"/>
                    </a:lnTo>
                    <a:close/>
                  </a:path>
                </a:pathLst>
              </a:custGeom>
              <a:solidFill>
                <a:srgbClr val="19D11B"/>
              </a:solidFill>
            </p:spPr>
          </p:sp>
          <p:sp>
            <p:nvSpPr>
              <p:cNvPr name="Freeform 32" id="32"/>
              <p:cNvSpPr/>
              <p:nvPr/>
            </p:nvSpPr>
            <p:spPr>
              <a:xfrm flipH="false" flipV="false" rot="0">
                <a:off x="-45528" y="751323"/>
                <a:ext cx="1315528" cy="1759807"/>
              </a:xfrm>
              <a:custGeom>
                <a:avLst/>
                <a:gdLst/>
                <a:ahLst/>
                <a:cxnLst/>
                <a:rect r="r" b="b" t="t" l="l"/>
                <a:pathLst>
                  <a:path h="1759807" w="1315528">
                    <a:moveTo>
                      <a:pt x="1046279" y="1759807"/>
                    </a:moveTo>
                    <a:cubicBezTo>
                      <a:pt x="672340" y="1678686"/>
                      <a:pt x="354907" y="1433291"/>
                      <a:pt x="182220" y="1091838"/>
                    </a:cubicBezTo>
                    <a:cubicBezTo>
                      <a:pt x="9533" y="750384"/>
                      <a:pt x="0" y="349272"/>
                      <a:pt x="156272" y="0"/>
                    </a:cubicBezTo>
                    <a:lnTo>
                      <a:pt x="1315528" y="518677"/>
                    </a:lnTo>
                    <a:close/>
                  </a:path>
                </a:pathLst>
              </a:custGeom>
              <a:solidFill>
                <a:srgbClr val="178AC8"/>
              </a:solidFill>
            </p:spPr>
          </p:sp>
          <p:sp>
            <p:nvSpPr>
              <p:cNvPr name="Freeform 33" id="33"/>
              <p:cNvSpPr/>
              <p:nvPr/>
            </p:nvSpPr>
            <p:spPr>
              <a:xfrm flipH="false" flipV="false" rot="0">
                <a:off x="86270" y="0"/>
                <a:ext cx="1183730" cy="1270000"/>
              </a:xfrm>
              <a:custGeom>
                <a:avLst/>
                <a:gdLst/>
                <a:ahLst/>
                <a:cxnLst/>
                <a:rect r="r" b="b" t="t" l="l"/>
                <a:pathLst>
                  <a:path h="1270000" w="1183730">
                    <a:moveTo>
                      <a:pt x="0" y="809910"/>
                    </a:moveTo>
                    <a:cubicBezTo>
                      <a:pt x="189761" y="321688"/>
                      <a:pt x="659799" y="52"/>
                      <a:pt x="1183603" y="0"/>
                    </a:cubicBezTo>
                    <a:lnTo>
                      <a:pt x="1183730" y="1270000"/>
                    </a:lnTo>
                    <a:close/>
                  </a:path>
                </a:pathLst>
              </a:custGeom>
              <a:solidFill>
                <a:srgbClr val="BF0000"/>
              </a:solidFill>
            </p:spPr>
          </p:sp>
        </p:grpSp>
      </p:grpSp>
      <p:sp>
        <p:nvSpPr>
          <p:cNvPr name="TextBox 34" id="34"/>
          <p:cNvSpPr txBox="true"/>
          <p:nvPr/>
        </p:nvSpPr>
        <p:spPr>
          <a:xfrm rot="0">
            <a:off x="288977" y="4763838"/>
            <a:ext cx="7072375" cy="782164"/>
          </a:xfrm>
          <a:prstGeom prst="rect">
            <a:avLst/>
          </a:prstGeom>
        </p:spPr>
        <p:txBody>
          <a:bodyPr anchor="t" rtlCol="false" tIns="0" lIns="0" bIns="0" rIns="0">
            <a:spAutoFit/>
          </a:bodyPr>
          <a:lstStyle/>
          <a:p>
            <a:pPr>
              <a:lnSpc>
                <a:spcPts val="5713"/>
              </a:lnSpc>
            </a:pPr>
            <a:r>
              <a:rPr lang="en-US" sz="4081">
                <a:solidFill>
                  <a:srgbClr val="18072B"/>
                </a:solidFill>
                <a:cs typeface="Kollektif Bold"/>
              </a:rPr>
              <a:t>ציון העובד להנהלת החברה</a:t>
            </a:r>
          </a:p>
        </p:txBody>
      </p:sp>
      <p:sp>
        <p:nvSpPr>
          <p:cNvPr name="TextBox 35" id="35"/>
          <p:cNvSpPr txBox="true"/>
          <p:nvPr/>
        </p:nvSpPr>
        <p:spPr>
          <a:xfrm rot="0">
            <a:off x="0" y="7542237"/>
            <a:ext cx="7072375" cy="756129"/>
          </a:xfrm>
          <a:prstGeom prst="rect">
            <a:avLst/>
          </a:prstGeom>
        </p:spPr>
        <p:txBody>
          <a:bodyPr anchor="t" rtlCol="false" tIns="0" lIns="0" bIns="0" rIns="0">
            <a:spAutoFit/>
          </a:bodyPr>
          <a:lstStyle/>
          <a:p>
            <a:pPr>
              <a:lnSpc>
                <a:spcPts val="5573"/>
              </a:lnSpc>
            </a:pPr>
            <a:r>
              <a:rPr lang="en-US" sz="3981">
                <a:solidFill>
                  <a:srgbClr val="18072B"/>
                </a:solidFill>
                <a:cs typeface="Kollektif Bold"/>
              </a:rPr>
              <a:t>צפי העובד לעתיד החברה </a:t>
            </a:r>
          </a:p>
        </p:txBody>
      </p:sp>
      <p:sp>
        <p:nvSpPr>
          <p:cNvPr name="TextBox 36" id="36"/>
          <p:cNvSpPr txBox="true"/>
          <p:nvPr/>
        </p:nvSpPr>
        <p:spPr>
          <a:xfrm rot="0">
            <a:off x="10381396" y="1288084"/>
            <a:ext cx="3386944" cy="1064248"/>
          </a:xfrm>
          <a:prstGeom prst="rect">
            <a:avLst/>
          </a:prstGeom>
        </p:spPr>
        <p:txBody>
          <a:bodyPr anchor="t" rtlCol="false" tIns="0" lIns="0" bIns="0" rIns="0">
            <a:spAutoFit/>
          </a:bodyPr>
          <a:lstStyle/>
          <a:p>
            <a:pPr algn="ctr">
              <a:lnSpc>
                <a:spcPts val="8540"/>
              </a:lnSpc>
            </a:pPr>
            <a:r>
              <a:rPr lang="en-US" sz="6100">
                <a:solidFill>
                  <a:srgbClr val="FFFFFF"/>
                </a:solidFill>
                <a:latin typeface="Arimo Bold"/>
              </a:rPr>
              <a:t>1</a:t>
            </a:r>
          </a:p>
        </p:txBody>
      </p:sp>
      <p:sp>
        <p:nvSpPr>
          <p:cNvPr name="TextBox 37" id="37"/>
          <p:cNvSpPr txBox="true"/>
          <p:nvPr/>
        </p:nvSpPr>
        <p:spPr>
          <a:xfrm rot="0">
            <a:off x="16058025" y="2494009"/>
            <a:ext cx="3386944" cy="1064248"/>
          </a:xfrm>
          <a:prstGeom prst="rect">
            <a:avLst/>
          </a:prstGeom>
        </p:spPr>
        <p:txBody>
          <a:bodyPr anchor="t" rtlCol="false" tIns="0" lIns="0" bIns="0" rIns="0">
            <a:spAutoFit/>
          </a:bodyPr>
          <a:lstStyle/>
          <a:p>
            <a:pPr algn="ctr">
              <a:lnSpc>
                <a:spcPts val="8540"/>
              </a:lnSpc>
            </a:pPr>
            <a:r>
              <a:rPr lang="en-US" sz="6100">
                <a:solidFill>
                  <a:srgbClr val="FFFFFF"/>
                </a:solidFill>
                <a:latin typeface="Arimo Bold"/>
              </a:rPr>
              <a:t>2</a:t>
            </a:r>
          </a:p>
        </p:txBody>
      </p:sp>
      <p:sp>
        <p:nvSpPr>
          <p:cNvPr name="TextBox 38" id="38"/>
          <p:cNvSpPr txBox="true"/>
          <p:nvPr/>
        </p:nvSpPr>
        <p:spPr>
          <a:xfrm rot="0">
            <a:off x="11498880" y="5949806"/>
            <a:ext cx="3386944" cy="1064248"/>
          </a:xfrm>
          <a:prstGeom prst="rect">
            <a:avLst/>
          </a:prstGeom>
        </p:spPr>
        <p:txBody>
          <a:bodyPr anchor="t" rtlCol="false" tIns="0" lIns="0" bIns="0" rIns="0">
            <a:spAutoFit/>
          </a:bodyPr>
          <a:lstStyle/>
          <a:p>
            <a:pPr algn="ctr">
              <a:lnSpc>
                <a:spcPts val="8540"/>
              </a:lnSpc>
            </a:pPr>
            <a:r>
              <a:rPr lang="en-US" sz="6100">
                <a:solidFill>
                  <a:srgbClr val="FFFFFF"/>
                </a:solidFill>
                <a:latin typeface="Arimo Bold"/>
              </a:rPr>
              <a:t>3</a:t>
            </a:r>
          </a:p>
        </p:txBody>
      </p:sp>
      <p:sp>
        <p:nvSpPr>
          <p:cNvPr name="TextBox 39" id="39"/>
          <p:cNvSpPr txBox="true"/>
          <p:nvPr/>
        </p:nvSpPr>
        <p:spPr>
          <a:xfrm rot="0">
            <a:off x="6242841" y="1825831"/>
            <a:ext cx="3386944" cy="1064248"/>
          </a:xfrm>
          <a:prstGeom prst="rect">
            <a:avLst/>
          </a:prstGeom>
        </p:spPr>
        <p:txBody>
          <a:bodyPr anchor="t" rtlCol="false" tIns="0" lIns="0" bIns="0" rIns="0">
            <a:spAutoFit/>
          </a:bodyPr>
          <a:lstStyle/>
          <a:p>
            <a:pPr algn="ctr">
              <a:lnSpc>
                <a:spcPts val="8540"/>
              </a:lnSpc>
            </a:pPr>
            <a:r>
              <a:rPr lang="en-US" sz="6100">
                <a:solidFill>
                  <a:srgbClr val="000000"/>
                </a:solidFill>
                <a:latin typeface="Arimo Bold"/>
              </a:rPr>
              <a:t>1</a:t>
            </a:r>
          </a:p>
        </p:txBody>
      </p:sp>
      <p:sp>
        <p:nvSpPr>
          <p:cNvPr name="TextBox 40" id="40"/>
          <p:cNvSpPr txBox="true"/>
          <p:nvPr/>
        </p:nvSpPr>
        <p:spPr>
          <a:xfrm rot="0">
            <a:off x="6242841" y="4632321"/>
            <a:ext cx="3386944" cy="1064248"/>
          </a:xfrm>
          <a:prstGeom prst="rect">
            <a:avLst/>
          </a:prstGeom>
        </p:spPr>
        <p:txBody>
          <a:bodyPr anchor="t" rtlCol="false" tIns="0" lIns="0" bIns="0" rIns="0">
            <a:spAutoFit/>
          </a:bodyPr>
          <a:lstStyle/>
          <a:p>
            <a:pPr algn="ctr">
              <a:lnSpc>
                <a:spcPts val="8540"/>
              </a:lnSpc>
            </a:pPr>
            <a:r>
              <a:rPr lang="en-US" sz="6100">
                <a:solidFill>
                  <a:srgbClr val="000000"/>
                </a:solidFill>
                <a:latin typeface="Arimo Bold"/>
              </a:rPr>
              <a:t>2</a:t>
            </a:r>
          </a:p>
        </p:txBody>
      </p:sp>
      <p:sp>
        <p:nvSpPr>
          <p:cNvPr name="TextBox 41" id="41"/>
          <p:cNvSpPr txBox="true"/>
          <p:nvPr/>
        </p:nvSpPr>
        <p:spPr>
          <a:xfrm rot="0">
            <a:off x="6242841" y="7392940"/>
            <a:ext cx="3386944" cy="1064248"/>
          </a:xfrm>
          <a:prstGeom prst="rect">
            <a:avLst/>
          </a:prstGeom>
        </p:spPr>
        <p:txBody>
          <a:bodyPr anchor="t" rtlCol="false" tIns="0" lIns="0" bIns="0" rIns="0">
            <a:spAutoFit/>
          </a:bodyPr>
          <a:lstStyle/>
          <a:p>
            <a:pPr algn="ctr">
              <a:lnSpc>
                <a:spcPts val="8540"/>
              </a:lnSpc>
            </a:pPr>
            <a:r>
              <a:rPr lang="en-US" sz="6100">
                <a:solidFill>
                  <a:srgbClr val="000000"/>
                </a:solidFill>
                <a:latin typeface="Arimo Bold"/>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209" y="746307"/>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31728" y="3953408"/>
            <a:ext cx="16455537" cy="4683585"/>
          </a:xfrm>
          <a:custGeom>
            <a:avLst/>
            <a:gdLst/>
            <a:ahLst/>
            <a:cxnLst/>
            <a:rect r="r" b="b" t="t" l="l"/>
            <a:pathLst>
              <a:path h="4683585" w="16455537">
                <a:moveTo>
                  <a:pt x="0" y="0"/>
                </a:moveTo>
                <a:lnTo>
                  <a:pt x="16455537" y="0"/>
                </a:lnTo>
                <a:lnTo>
                  <a:pt x="16455537" y="4683585"/>
                </a:lnTo>
                <a:lnTo>
                  <a:pt x="0" y="4683585"/>
                </a:lnTo>
                <a:lnTo>
                  <a:pt x="0" y="0"/>
                </a:lnTo>
                <a:close/>
              </a:path>
            </a:pathLst>
          </a:custGeom>
          <a:blipFill>
            <a:blip r:embed="rId8"/>
            <a:stretch>
              <a:fillRect l="-738" t="-1896" r="-738" b="0"/>
            </a:stretch>
          </a:blipFill>
        </p:spPr>
      </p:sp>
      <p:sp>
        <p:nvSpPr>
          <p:cNvPr name="TextBox 7" id="7"/>
          <p:cNvSpPr txBox="true"/>
          <p:nvPr/>
        </p:nvSpPr>
        <p:spPr>
          <a:xfrm rot="0">
            <a:off x="7377112" y="2871470"/>
            <a:ext cx="9525" cy="448311"/>
          </a:xfrm>
          <a:prstGeom prst="rect">
            <a:avLst/>
          </a:prstGeom>
        </p:spPr>
        <p:txBody>
          <a:bodyPr anchor="t" rtlCol="false" tIns="0" lIns="0" bIns="0" rIns="0">
            <a:spAutoFit/>
          </a:bodyPr>
          <a:lstStyle/>
          <a:p>
            <a:pPr algn="ctr">
              <a:lnSpc>
                <a:spcPts val="3639"/>
              </a:lnSpc>
              <a:spcBef>
                <a:spcPct val="0"/>
              </a:spcBef>
            </a:pPr>
          </a:p>
        </p:txBody>
      </p:sp>
      <p:sp>
        <p:nvSpPr>
          <p:cNvPr name="TextBox 8" id="8"/>
          <p:cNvSpPr txBox="true"/>
          <p:nvPr/>
        </p:nvSpPr>
        <p:spPr>
          <a:xfrm rot="0">
            <a:off x="384641" y="1549376"/>
            <a:ext cx="17087265" cy="2123131"/>
          </a:xfrm>
          <a:prstGeom prst="rect">
            <a:avLst/>
          </a:prstGeom>
        </p:spPr>
        <p:txBody>
          <a:bodyPr anchor="t" rtlCol="false" tIns="0" lIns="0" bIns="0" rIns="0">
            <a:spAutoFit/>
          </a:bodyPr>
          <a:lstStyle/>
          <a:p>
            <a:pPr algn="ctr">
              <a:lnSpc>
                <a:spcPts val="4252"/>
              </a:lnSpc>
            </a:pPr>
            <a:r>
              <a:rPr lang="en-US" sz="3037">
                <a:solidFill>
                  <a:srgbClr val="FFFFFF"/>
                </a:solidFill>
                <a:cs typeface="Roboto Bold"/>
              </a:rPr>
              <a:t>השתמשנו בPCA בכדי להוריד את הממידים שנלקחו מעמודות הטקסט כדי שנוכל לצייר את</a:t>
            </a:r>
          </a:p>
          <a:p>
            <a:pPr algn="ctr">
              <a:lnSpc>
                <a:spcPts val="4252"/>
              </a:lnSpc>
            </a:pPr>
            <a:r>
              <a:rPr lang="en-US" sz="3037">
                <a:solidFill>
                  <a:srgbClr val="FFFFFF"/>
                </a:solidFill>
                <a:latin typeface="Roboto Bold"/>
              </a:rPr>
              <a:t> כל התגובות על גרף אחד, בנוסף בגלל  שהיו הרבה נתונים והמחשב קרס, לקחנו לכל חברה רק 10 תגובות בצורה רנדומלית, בגרף שלפנינו בחנו את הקורולציה בין התגובות שבחרנו לביצועי החברה.</a:t>
            </a:r>
          </a:p>
          <a:p>
            <a:pPr algn="ctr">
              <a:lnSpc>
                <a:spcPts val="4252"/>
              </a:lnSpc>
              <a:spcBef>
                <a:spcPct val="0"/>
              </a:spcBef>
            </a:pPr>
            <a:r>
              <a:rPr lang="en-US" sz="3037">
                <a:solidFill>
                  <a:srgbClr val="FFFFFF"/>
                </a:solidFill>
                <a:latin typeface="Roboto Bold"/>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209" y="746307"/>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31728" y="3953408"/>
            <a:ext cx="16455537" cy="4683585"/>
          </a:xfrm>
          <a:custGeom>
            <a:avLst/>
            <a:gdLst/>
            <a:ahLst/>
            <a:cxnLst/>
            <a:rect r="r" b="b" t="t" l="l"/>
            <a:pathLst>
              <a:path h="4683585" w="16455537">
                <a:moveTo>
                  <a:pt x="0" y="0"/>
                </a:moveTo>
                <a:lnTo>
                  <a:pt x="16455537" y="0"/>
                </a:lnTo>
                <a:lnTo>
                  <a:pt x="16455537" y="4683585"/>
                </a:lnTo>
                <a:lnTo>
                  <a:pt x="0" y="4683585"/>
                </a:lnTo>
                <a:lnTo>
                  <a:pt x="0" y="0"/>
                </a:lnTo>
                <a:close/>
              </a:path>
            </a:pathLst>
          </a:custGeom>
          <a:blipFill>
            <a:blip r:embed="rId8"/>
            <a:stretch>
              <a:fillRect l="0" t="-2642" r="0" b="-2642"/>
            </a:stretch>
          </a:blipFill>
        </p:spPr>
      </p:sp>
      <p:sp>
        <p:nvSpPr>
          <p:cNvPr name="TextBox 7" id="7"/>
          <p:cNvSpPr txBox="true"/>
          <p:nvPr/>
        </p:nvSpPr>
        <p:spPr>
          <a:xfrm rot="0">
            <a:off x="7377112" y="2871470"/>
            <a:ext cx="9525" cy="448311"/>
          </a:xfrm>
          <a:prstGeom prst="rect">
            <a:avLst/>
          </a:prstGeom>
        </p:spPr>
        <p:txBody>
          <a:bodyPr anchor="t" rtlCol="false" tIns="0" lIns="0" bIns="0" rIns="0">
            <a:spAutoFit/>
          </a:bodyPr>
          <a:lstStyle/>
          <a:p>
            <a:pPr algn="ctr">
              <a:lnSpc>
                <a:spcPts val="3639"/>
              </a:lnSpc>
              <a:spcBef>
                <a:spcPct val="0"/>
              </a:spcBef>
            </a:pPr>
          </a:p>
        </p:txBody>
      </p:sp>
      <p:sp>
        <p:nvSpPr>
          <p:cNvPr name="TextBox 8" id="8"/>
          <p:cNvSpPr txBox="true"/>
          <p:nvPr/>
        </p:nvSpPr>
        <p:spPr>
          <a:xfrm rot="0">
            <a:off x="5324622" y="1252729"/>
            <a:ext cx="7069749" cy="1850594"/>
          </a:xfrm>
          <a:prstGeom prst="rect">
            <a:avLst/>
          </a:prstGeom>
        </p:spPr>
        <p:txBody>
          <a:bodyPr anchor="t" rtlCol="false" tIns="0" lIns="0" bIns="0" rIns="0">
            <a:spAutoFit/>
          </a:bodyPr>
          <a:lstStyle/>
          <a:p>
            <a:pPr algn="ctr">
              <a:lnSpc>
                <a:spcPts val="7505"/>
              </a:lnSpc>
              <a:spcBef>
                <a:spcPct val="0"/>
              </a:spcBef>
            </a:pPr>
            <a:r>
              <a:rPr lang="en-US" sz="5361">
                <a:solidFill>
                  <a:srgbClr val="FFFFFF"/>
                </a:solidFill>
                <a:cs typeface="Roboto Bold"/>
              </a:rPr>
              <a:t>לדוגמה ניתן לראות כאן את חברת Nvidia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8" t="0" r="118" b="0"/>
          <a:stretch>
            <a:fillRect/>
          </a:stretch>
        </p:blipFill>
        <p:spPr>
          <a:xfrm flipH="false" flipV="false">
            <a:off x="0" y="0"/>
            <a:ext cx="18288000" cy="10287000"/>
          </a:xfrm>
          <a:prstGeom prst="rect">
            <a:avLst/>
          </a:prstGeom>
        </p:spPr>
      </p:pic>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5880347" y="4139058"/>
            <a:ext cx="5883071" cy="139054"/>
          </a:xfrm>
          <a:custGeom>
            <a:avLst/>
            <a:gdLst/>
            <a:ahLst/>
            <a:cxnLst/>
            <a:rect r="r" b="b" t="t" l="l"/>
            <a:pathLst>
              <a:path h="139054" w="5883071">
                <a:moveTo>
                  <a:pt x="0" y="0"/>
                </a:moveTo>
                <a:lnTo>
                  <a:pt x="5883071" y="0"/>
                </a:lnTo>
                <a:lnTo>
                  <a:pt x="5883071" y="139054"/>
                </a:lnTo>
                <a:lnTo>
                  <a:pt x="0" y="1390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956547" y="3001773"/>
            <a:ext cx="5730671" cy="1137285"/>
          </a:xfrm>
          <a:prstGeom prst="rect">
            <a:avLst/>
          </a:prstGeom>
        </p:spPr>
        <p:txBody>
          <a:bodyPr anchor="t" rtlCol="false" tIns="0" lIns="0" bIns="0" rIns="0">
            <a:spAutoFit/>
          </a:bodyPr>
          <a:lstStyle/>
          <a:p>
            <a:pPr algn="ctr">
              <a:lnSpc>
                <a:spcPts val="9240"/>
              </a:lnSpc>
            </a:pPr>
            <a:r>
              <a:rPr lang="en-US" sz="6600">
                <a:solidFill>
                  <a:srgbClr val="FFFFFF"/>
                </a:solidFill>
                <a:cs typeface="Roboto Bold"/>
              </a:rPr>
              <a:t>שאלת המחקר</a:t>
            </a:r>
          </a:p>
        </p:txBody>
      </p:sp>
      <p:sp>
        <p:nvSpPr>
          <p:cNvPr name="TextBox 11" id="11"/>
          <p:cNvSpPr txBox="true"/>
          <p:nvPr/>
        </p:nvSpPr>
        <p:spPr>
          <a:xfrm rot="0">
            <a:off x="4030564" y="4829693"/>
            <a:ext cx="10510109" cy="3376297"/>
          </a:xfrm>
          <a:prstGeom prst="rect">
            <a:avLst/>
          </a:prstGeom>
        </p:spPr>
        <p:txBody>
          <a:bodyPr anchor="t" rtlCol="false" tIns="0" lIns="0" bIns="0" rIns="0">
            <a:spAutoFit/>
          </a:bodyPr>
          <a:lstStyle/>
          <a:p>
            <a:pPr algn="ctr">
              <a:lnSpc>
                <a:spcPts val="6579"/>
              </a:lnSpc>
            </a:pPr>
            <a:r>
              <a:rPr lang="en-US" sz="4699">
                <a:solidFill>
                  <a:srgbClr val="FFFFFF"/>
                </a:solidFill>
                <a:cs typeface="Kollektif Bold"/>
              </a:rPr>
              <a:t>האם באמצעות תגובות של עובדי החברה מתוך אתר Glassdoor ניתן לחזות את הביצועים הכלכליים של החברות שנמצאות בSַ&amp;P 500</a:t>
            </a:r>
          </a:p>
        </p:txBody>
      </p:sp>
      <p:sp>
        <p:nvSpPr>
          <p:cNvPr name="TextBox 12" id="12"/>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28094B"/>
                </a:solidFill>
                <a:latin typeface="Kollektif Bold"/>
              </a:rPr>
              <a:t>LARANA COMPANY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209" y="746307"/>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377112" y="2871470"/>
            <a:ext cx="9525" cy="448311"/>
          </a:xfrm>
          <a:prstGeom prst="rect">
            <a:avLst/>
          </a:prstGeom>
        </p:spPr>
        <p:txBody>
          <a:bodyPr anchor="t" rtlCol="false" tIns="0" lIns="0" bIns="0" rIns="0">
            <a:spAutoFit/>
          </a:bodyPr>
          <a:lstStyle/>
          <a:p>
            <a:pPr algn="ctr">
              <a:lnSpc>
                <a:spcPts val="3639"/>
              </a:lnSpc>
              <a:spcBef>
                <a:spcPct val="0"/>
              </a:spcBef>
            </a:pPr>
          </a:p>
        </p:txBody>
      </p:sp>
      <p:sp>
        <p:nvSpPr>
          <p:cNvPr name="Freeform 7" id="7"/>
          <p:cNvSpPr/>
          <p:nvPr/>
        </p:nvSpPr>
        <p:spPr>
          <a:xfrm flipH="false" flipV="false" rot="0">
            <a:off x="249553" y="3759938"/>
            <a:ext cx="17788894" cy="5622187"/>
          </a:xfrm>
          <a:custGeom>
            <a:avLst/>
            <a:gdLst/>
            <a:ahLst/>
            <a:cxnLst/>
            <a:rect r="r" b="b" t="t" l="l"/>
            <a:pathLst>
              <a:path h="5622187" w="17788894">
                <a:moveTo>
                  <a:pt x="0" y="0"/>
                </a:moveTo>
                <a:lnTo>
                  <a:pt x="17788894" y="0"/>
                </a:lnTo>
                <a:lnTo>
                  <a:pt x="17788894" y="5622187"/>
                </a:lnTo>
                <a:lnTo>
                  <a:pt x="0" y="5622187"/>
                </a:lnTo>
                <a:lnTo>
                  <a:pt x="0" y="0"/>
                </a:lnTo>
                <a:close/>
              </a:path>
            </a:pathLst>
          </a:custGeom>
          <a:blipFill>
            <a:blip r:embed="rId8"/>
            <a:stretch>
              <a:fillRect l="-209" t="0" r="-209" b="0"/>
            </a:stretch>
          </a:blipFill>
        </p:spPr>
      </p:sp>
      <p:sp>
        <p:nvSpPr>
          <p:cNvPr name="TextBox 8" id="8"/>
          <p:cNvSpPr txBox="true"/>
          <p:nvPr/>
        </p:nvSpPr>
        <p:spPr>
          <a:xfrm rot="0">
            <a:off x="631728" y="1816202"/>
            <a:ext cx="17406719" cy="1819911"/>
          </a:xfrm>
          <a:prstGeom prst="rect">
            <a:avLst/>
          </a:prstGeom>
        </p:spPr>
        <p:txBody>
          <a:bodyPr anchor="t" rtlCol="false" tIns="0" lIns="0" bIns="0" rIns="0">
            <a:spAutoFit/>
          </a:bodyPr>
          <a:lstStyle/>
          <a:p>
            <a:pPr algn="ctr">
              <a:lnSpc>
                <a:spcPts val="3639"/>
              </a:lnSpc>
            </a:pPr>
            <a:r>
              <a:rPr lang="en-US" sz="2599">
                <a:solidFill>
                  <a:srgbClr val="FFFFFF"/>
                </a:solidFill>
                <a:cs typeface="Roboto Bold"/>
              </a:rPr>
              <a:t>מטריצת מתאם היא מטריצה מרובעת המציגה את מקדמי המתאם בין שני משתנים. מקדמי מתאם מודדים כמה חזק ובאיזה כיוון שני משתנים מקושרים בקו ישר. מטריצת מתאם בוחנת לעתים קרובות את הקשר בין משתנים שונים בניתוח ובסטטיסטיקה רב-משתנים.</a:t>
            </a:r>
          </a:p>
          <a:p>
            <a:pPr algn="ctr">
              <a:lnSpc>
                <a:spcPts val="3639"/>
              </a:lnSpc>
              <a:spcBef>
                <a:spcPct val="0"/>
              </a:spcBef>
            </a:pPr>
            <a:r>
              <a:rPr lang="en-US" sz="2599">
                <a:solidFill>
                  <a:srgbClr val="FFFFFF"/>
                </a:solidFill>
                <a:cs typeface="Roboto Bold"/>
              </a:rPr>
              <a:t>ניתן לראות כאן את הקרולציה בין כל המאפיינים </a:t>
            </a:r>
          </a:p>
        </p:txBody>
      </p:sp>
      <p:sp>
        <p:nvSpPr>
          <p:cNvPr name="TextBox 9" id="9"/>
          <p:cNvSpPr txBox="true"/>
          <p:nvPr/>
        </p:nvSpPr>
        <p:spPr>
          <a:xfrm rot="0">
            <a:off x="6560682" y="962025"/>
            <a:ext cx="3827760" cy="1287146"/>
          </a:xfrm>
          <a:prstGeom prst="rect">
            <a:avLst/>
          </a:prstGeom>
        </p:spPr>
        <p:txBody>
          <a:bodyPr anchor="t" rtlCol="false" tIns="0" lIns="0" bIns="0" rIns="0">
            <a:spAutoFit/>
          </a:bodyPr>
          <a:lstStyle/>
          <a:p>
            <a:pPr algn="ctr">
              <a:lnSpc>
                <a:spcPts val="5179"/>
              </a:lnSpc>
            </a:pPr>
            <a:r>
              <a:rPr lang="en-US" sz="3699" u="sng">
                <a:solidFill>
                  <a:srgbClr val="FFFFFF"/>
                </a:solidFill>
                <a:latin typeface="Roboto Bold"/>
              </a:rPr>
              <a:t>Correlation matrix</a:t>
            </a:r>
          </a:p>
          <a:p>
            <a:pPr algn="ctr">
              <a:lnSpc>
                <a:spcPts val="517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9319925" y="1600080"/>
            <a:ext cx="7658220" cy="7658220"/>
          </a:xfrm>
          <a:custGeom>
            <a:avLst/>
            <a:gdLst/>
            <a:ahLst/>
            <a:cxnLst/>
            <a:rect r="r" b="b" t="t" l="l"/>
            <a:pathLst>
              <a:path h="7658220" w="7658220">
                <a:moveTo>
                  <a:pt x="0" y="0"/>
                </a:moveTo>
                <a:lnTo>
                  <a:pt x="7658219" y="0"/>
                </a:lnTo>
                <a:lnTo>
                  <a:pt x="7658219" y="7658220"/>
                </a:lnTo>
                <a:lnTo>
                  <a:pt x="0" y="7658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60642" y="4448115"/>
            <a:ext cx="6148437" cy="981075"/>
          </a:xfrm>
          <a:prstGeom prst="rect">
            <a:avLst/>
          </a:prstGeom>
        </p:spPr>
        <p:txBody>
          <a:bodyPr anchor="t" rtlCol="false" tIns="0" lIns="0" bIns="0" rIns="0">
            <a:spAutoFit/>
          </a:bodyPr>
          <a:lstStyle/>
          <a:p>
            <a:pPr marL="0" indent="0" lvl="0">
              <a:lnSpc>
                <a:spcPts val="7679"/>
              </a:lnSpc>
              <a:spcBef>
                <a:spcPct val="0"/>
              </a:spcBef>
            </a:pPr>
            <a:r>
              <a:rPr lang="en-US" sz="6399">
                <a:solidFill>
                  <a:srgbClr val="28094B"/>
                </a:solidFill>
                <a:cs typeface="Roboto Bold"/>
              </a:rPr>
              <a:t>למידת מכונה</a:t>
            </a:r>
          </a:p>
        </p:txBody>
      </p:sp>
      <p:sp>
        <p:nvSpPr>
          <p:cNvPr name="TextBox 7" id="7"/>
          <p:cNvSpPr txBox="true"/>
          <p:nvPr/>
        </p:nvSpPr>
        <p:spPr>
          <a:xfrm rot="0">
            <a:off x="1028700" y="5466335"/>
            <a:ext cx="7386885" cy="2161127"/>
          </a:xfrm>
          <a:prstGeom prst="rect">
            <a:avLst/>
          </a:prstGeom>
        </p:spPr>
        <p:txBody>
          <a:bodyPr anchor="t" rtlCol="false" tIns="0" lIns="0" bIns="0" rIns="0">
            <a:spAutoFit/>
          </a:bodyPr>
          <a:lstStyle/>
          <a:p>
            <a:pPr algn="just">
              <a:lnSpc>
                <a:spcPts val="3354"/>
              </a:lnSpc>
            </a:pPr>
            <a:r>
              <a:rPr lang="en-US" sz="2396">
                <a:solidFill>
                  <a:srgbClr val="28094B"/>
                </a:solidFill>
                <a:cs typeface="Kollektif Bold"/>
              </a:rPr>
              <a:t>למודל למידת המוכנה השתמשנו בלמידה מונחת כך שעמודת המטרה שלנו היא: הערך הפיננסי של החברה </a:t>
            </a:r>
          </a:p>
          <a:p>
            <a:pPr algn="ctr">
              <a:lnSpc>
                <a:spcPts val="3354"/>
              </a:lnSpc>
            </a:pPr>
            <a:r>
              <a:rPr lang="en-US" sz="2396">
                <a:solidFill>
                  <a:srgbClr val="28094B"/>
                </a:solidFill>
                <a:latin typeface="Kollektif Bold"/>
              </a:rPr>
              <a:t>Tobin's Q</a:t>
            </a:r>
          </a:p>
          <a:p>
            <a:pPr algn="ctr">
              <a:lnSpc>
                <a:spcPts val="3354"/>
              </a:lnSpc>
            </a:pPr>
          </a:p>
          <a:p>
            <a:pPr algn="just" marL="0" indent="0" lvl="0">
              <a:lnSpc>
                <a:spcPts val="3354"/>
              </a:lnSpc>
              <a:spcBef>
                <a:spcPct val="0"/>
              </a:spcBef>
            </a:pPr>
          </a:p>
        </p:txBody>
      </p:sp>
      <p:sp>
        <p:nvSpPr>
          <p:cNvPr name="Freeform 8" id="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a:grpSpLocks noChangeAspect="true"/>
          </p:cNvGrpSpPr>
          <p:nvPr/>
        </p:nvGrpSpPr>
        <p:grpSpPr>
          <a:xfrm rot="0">
            <a:off x="10195969" y="2344057"/>
            <a:ext cx="6061261" cy="6061237"/>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11411" t="0" r="-11411"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cs typeface="Roboto Bold"/>
              </a:rPr>
              <a:t>סוגי מודל</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1072515"/>
          </a:xfrm>
          <a:prstGeom prst="rect">
            <a:avLst/>
          </a:prstGeom>
        </p:spPr>
        <p:txBody>
          <a:bodyPr anchor="t" rtlCol="false" tIns="0" lIns="0" bIns="0" rIns="0">
            <a:spAutoFit/>
          </a:bodyPr>
          <a:lstStyle/>
          <a:p>
            <a:pPr algn="ctr">
              <a:lnSpc>
                <a:spcPts val="4290"/>
              </a:lnSpc>
            </a:pPr>
            <a:r>
              <a:rPr lang="en-US" sz="3300">
                <a:solidFill>
                  <a:srgbClr val="18072B"/>
                </a:solidFill>
                <a:latin typeface="Aileron Regular Bold"/>
              </a:rPr>
              <a:t>Random Forest</a:t>
            </a:r>
          </a:p>
          <a:p>
            <a:pPr algn="ctr" marL="0" indent="0" lvl="0">
              <a:lnSpc>
                <a:spcPts val="4290"/>
              </a:lnSpc>
              <a:spcBef>
                <a:spcPct val="0"/>
              </a:spcBef>
            </a:pPr>
          </a:p>
        </p:txBody>
      </p:sp>
      <p:sp>
        <p:nvSpPr>
          <p:cNvPr name="TextBox 8" id="8"/>
          <p:cNvSpPr txBox="true"/>
          <p:nvPr/>
        </p:nvSpPr>
        <p:spPr>
          <a:xfrm rot="0">
            <a:off x="1924739" y="4595930"/>
            <a:ext cx="3726319" cy="3237230"/>
          </a:xfrm>
          <a:prstGeom prst="rect">
            <a:avLst/>
          </a:prstGeom>
        </p:spPr>
        <p:txBody>
          <a:bodyPr anchor="t" rtlCol="false" tIns="0" lIns="0" bIns="0" rIns="0">
            <a:spAutoFit/>
          </a:bodyPr>
          <a:lstStyle/>
          <a:p>
            <a:pPr algn="ctr">
              <a:lnSpc>
                <a:spcPts val="3219"/>
              </a:lnSpc>
            </a:pPr>
            <a:r>
              <a:rPr lang="en-US" sz="2299">
                <a:solidFill>
                  <a:srgbClr val="18072B"/>
                </a:solidFill>
                <a:cs typeface="Kollektif Bold"/>
              </a:rPr>
              <a:t>הוא אלגוריתם נפוץ של למידת מכונה, המשלב את הפלט של עצי החלטה מרובים כדי להגיע לתוצאה אחת. קלות השימוש והגמישות שלו הזינו את אימוצו, מכיוון שהוא מטפל בבעיות סיווג ורגרסיה כאחד.</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6751753" y="3279726"/>
            <a:ext cx="4784495" cy="5859233"/>
            <a:chOff x="0" y="0"/>
            <a:chExt cx="1390252" cy="1702544"/>
          </a:xfrm>
        </p:grpSpPr>
        <p:sp>
          <p:nvSpPr>
            <p:cNvPr name="Freeform 14" id="14"/>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16" id="16"/>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KNN</a:t>
            </a:r>
          </a:p>
        </p:txBody>
      </p:sp>
      <p:sp>
        <p:nvSpPr>
          <p:cNvPr name="TextBox 17" id="17"/>
          <p:cNvSpPr txBox="true"/>
          <p:nvPr/>
        </p:nvSpPr>
        <p:spPr>
          <a:xfrm rot="0">
            <a:off x="6920100" y="4328146"/>
            <a:ext cx="4460858" cy="4108712"/>
          </a:xfrm>
          <a:prstGeom prst="rect">
            <a:avLst/>
          </a:prstGeom>
        </p:spPr>
        <p:txBody>
          <a:bodyPr anchor="t" rtlCol="false" tIns="0" lIns="0" bIns="0" rIns="0">
            <a:spAutoFit/>
          </a:bodyPr>
          <a:lstStyle/>
          <a:p>
            <a:pPr algn="ctr">
              <a:lnSpc>
                <a:spcPts val="2960"/>
              </a:lnSpc>
            </a:pPr>
            <a:r>
              <a:rPr lang="en-US" sz="2114">
                <a:solidFill>
                  <a:srgbClr val="18072B"/>
                </a:solidFill>
                <a:cs typeface="Kollektif Bold"/>
              </a:rPr>
              <a:t>אלגוריתם השכן הקרוב או k-Nearest Neighbors algorithm הוא אלגוריתם חסר פרמטרים לסיווג ולרגרסיה מקומית. בשני המקרים הקלט תלוי ב-k התצפיות הקרובות במרחב התכונות. k-NN יכול לשמש לסיווג או לרגרסיה: k-NN לסיווג – בהינתן קלט של דוגמה חדשה, האלגוריתם משייכה לקבוצה. הדוגמה משויכת למחלקה הנפוצה ביותר בקרב k השכנים הקרובים.</a:t>
            </a:r>
          </a:p>
        </p:txBody>
      </p:sp>
      <p:sp>
        <p:nvSpPr>
          <p:cNvPr name="Freeform 18" id="18"/>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2114383" y="3279726"/>
            <a:ext cx="4784495" cy="5859233"/>
            <a:chOff x="0" y="0"/>
            <a:chExt cx="1390252" cy="1702544"/>
          </a:xfrm>
        </p:grpSpPr>
        <p:sp>
          <p:nvSpPr>
            <p:cNvPr name="Freeform 20" id="20"/>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22" id="22"/>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cs typeface="Aileron Regular Bold"/>
              </a:rPr>
              <a:t>רגרסיה לינארית</a:t>
            </a:r>
          </a:p>
        </p:txBody>
      </p:sp>
      <p:sp>
        <p:nvSpPr>
          <p:cNvPr name="TextBox 23" id="23"/>
          <p:cNvSpPr txBox="true"/>
          <p:nvPr/>
        </p:nvSpPr>
        <p:spPr>
          <a:xfrm rot="0">
            <a:off x="12644656" y="4497969"/>
            <a:ext cx="3726319" cy="3544570"/>
          </a:xfrm>
          <a:prstGeom prst="rect">
            <a:avLst/>
          </a:prstGeom>
        </p:spPr>
        <p:txBody>
          <a:bodyPr anchor="t" rtlCol="false" tIns="0" lIns="0" bIns="0" rIns="0">
            <a:spAutoFit/>
          </a:bodyPr>
          <a:lstStyle/>
          <a:p>
            <a:pPr algn="just">
              <a:lnSpc>
                <a:spcPts val="3079"/>
              </a:lnSpc>
            </a:pPr>
            <a:r>
              <a:rPr lang="en-US" sz="2199">
                <a:solidFill>
                  <a:srgbClr val="18072B"/>
                </a:solidFill>
                <a:cs typeface="Kollektif Bold"/>
              </a:rPr>
              <a:t>ניתוח רגרסיה ליניארי משמש לניבוי ערכו של משתנה על סמך ערכו של משתנה אחר. המשתנה שאתה רוצה לחזות נקרא המשתנה התלוי. המשתנה שבו אתה משתמש כדי לחזות את הערך של המשתנה האחר נקרא המשתנה הבלתי תלוי.</a:t>
            </a:r>
          </a:p>
        </p:txBody>
      </p:sp>
      <p:sp>
        <p:nvSpPr>
          <p:cNvPr name="Freeform 24" id="24"/>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648421" y="2588008"/>
            <a:ext cx="10439739" cy="246757"/>
          </a:xfrm>
          <a:custGeom>
            <a:avLst/>
            <a:gdLst/>
            <a:ahLst/>
            <a:cxnLst/>
            <a:rect r="r" b="b" t="t" l="l"/>
            <a:pathLst>
              <a:path h="246757" w="10439739">
                <a:moveTo>
                  <a:pt x="0" y="0"/>
                </a:moveTo>
                <a:lnTo>
                  <a:pt x="10439739" y="0"/>
                </a:lnTo>
                <a:lnTo>
                  <a:pt x="10439739" y="246758"/>
                </a:lnTo>
                <a:lnTo>
                  <a:pt x="0" y="246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3336575" y="-505450"/>
            <a:ext cx="7885580" cy="11828370"/>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01760" t="0" r="0" b="0"/>
              </a:stretch>
            </a:blipFill>
          </p:spPr>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22615" y="3072891"/>
            <a:ext cx="9091352" cy="4946072"/>
          </a:xfrm>
          <a:custGeom>
            <a:avLst/>
            <a:gdLst/>
            <a:ahLst/>
            <a:cxnLst/>
            <a:rect r="r" b="b" t="t" l="l"/>
            <a:pathLst>
              <a:path h="4946072" w="9091352">
                <a:moveTo>
                  <a:pt x="0" y="0"/>
                </a:moveTo>
                <a:lnTo>
                  <a:pt x="9091352" y="0"/>
                </a:lnTo>
                <a:lnTo>
                  <a:pt x="9091352" y="4946072"/>
                </a:lnTo>
                <a:lnTo>
                  <a:pt x="0" y="4946072"/>
                </a:lnTo>
                <a:lnTo>
                  <a:pt x="0" y="0"/>
                </a:lnTo>
                <a:close/>
              </a:path>
            </a:pathLst>
          </a:custGeom>
          <a:blipFill>
            <a:blip r:embed="rId9"/>
            <a:stretch>
              <a:fillRect l="0" t="0" r="0" b="0"/>
            </a:stretch>
          </a:blipFill>
        </p:spPr>
      </p:sp>
      <p:sp>
        <p:nvSpPr>
          <p:cNvPr name="TextBox 9" id="9"/>
          <p:cNvSpPr txBox="true"/>
          <p:nvPr/>
        </p:nvSpPr>
        <p:spPr>
          <a:xfrm rot="0">
            <a:off x="2359343" y="1533273"/>
            <a:ext cx="8193785" cy="1054735"/>
          </a:xfrm>
          <a:prstGeom prst="rect">
            <a:avLst/>
          </a:prstGeom>
        </p:spPr>
        <p:txBody>
          <a:bodyPr anchor="t" rtlCol="false" tIns="0" lIns="0" bIns="0" rIns="0">
            <a:spAutoFit/>
          </a:bodyPr>
          <a:lstStyle/>
          <a:p>
            <a:pPr algn="ctr">
              <a:lnSpc>
                <a:spcPts val="8540"/>
              </a:lnSpc>
            </a:pPr>
            <a:r>
              <a:rPr lang="en-US" sz="6100">
                <a:solidFill>
                  <a:srgbClr val="FFFFFF"/>
                </a:solidFill>
                <a:cs typeface="Roboto Bold"/>
              </a:rPr>
              <a:t>תוצאת חיזוי המודל-R2</a:t>
            </a:r>
          </a:p>
        </p:txBody>
      </p:sp>
      <p:sp>
        <p:nvSpPr>
          <p:cNvPr name="TextBox 10" id="10"/>
          <p:cNvSpPr txBox="true"/>
          <p:nvPr/>
        </p:nvSpPr>
        <p:spPr>
          <a:xfrm rot="0">
            <a:off x="1237103" y="7141945"/>
            <a:ext cx="3357970" cy="302260"/>
          </a:xfrm>
          <a:prstGeom prst="rect">
            <a:avLst/>
          </a:prstGeom>
        </p:spPr>
        <p:txBody>
          <a:bodyPr anchor="t" rtlCol="false" tIns="0" lIns="0" bIns="0" rIns="0">
            <a:spAutoFit/>
          </a:bodyPr>
          <a:lstStyle/>
          <a:p>
            <a:pPr>
              <a:lnSpc>
                <a:spcPts val="2240"/>
              </a:lnSpc>
            </a:pPr>
          </a:p>
        </p:txBody>
      </p:sp>
      <p:sp>
        <p:nvSpPr>
          <p:cNvPr name="TextBox 11" id="11"/>
          <p:cNvSpPr txBox="true"/>
          <p:nvPr/>
        </p:nvSpPr>
        <p:spPr>
          <a:xfrm rot="0">
            <a:off x="5102646" y="8329395"/>
            <a:ext cx="3531290" cy="908050"/>
          </a:xfrm>
          <a:prstGeom prst="rect">
            <a:avLst/>
          </a:prstGeom>
        </p:spPr>
        <p:txBody>
          <a:bodyPr anchor="t" rtlCol="false" tIns="0" lIns="0" bIns="0" rIns="0">
            <a:spAutoFit/>
          </a:bodyPr>
          <a:lstStyle/>
          <a:p>
            <a:pPr algn="ctr">
              <a:lnSpc>
                <a:spcPts val="3499"/>
              </a:lnSpc>
            </a:pPr>
            <a:r>
              <a:rPr lang="en-US" sz="2499">
                <a:solidFill>
                  <a:srgbClr val="FFFFFF"/>
                </a:solidFill>
                <a:latin typeface="Kollektif Bold"/>
              </a:rPr>
              <a:t>KNN</a:t>
            </a:r>
          </a:p>
          <a:p>
            <a:pPr algn="ctr">
              <a:lnSpc>
                <a:spcPts val="3499"/>
              </a:lnSpc>
            </a:pPr>
            <a:r>
              <a:rPr lang="en-US" sz="2499">
                <a:solidFill>
                  <a:srgbClr val="FFFFFF"/>
                </a:solidFill>
                <a:latin typeface="Kollektif Bold"/>
              </a:rPr>
              <a:t>0.221</a:t>
            </a:r>
          </a:p>
        </p:txBody>
      </p:sp>
      <p:sp>
        <p:nvSpPr>
          <p:cNvPr name="TextBox 12" id="12"/>
          <p:cNvSpPr txBox="true"/>
          <p:nvPr/>
        </p:nvSpPr>
        <p:spPr>
          <a:xfrm rot="0">
            <a:off x="9144000" y="8385810"/>
            <a:ext cx="3412524" cy="872490"/>
          </a:xfrm>
          <a:prstGeom prst="rect">
            <a:avLst/>
          </a:prstGeom>
        </p:spPr>
        <p:txBody>
          <a:bodyPr anchor="t" rtlCol="false" tIns="0" lIns="0" bIns="0" rIns="0">
            <a:spAutoFit/>
          </a:bodyPr>
          <a:lstStyle/>
          <a:p>
            <a:pPr algn="ctr">
              <a:lnSpc>
                <a:spcPts val="3359"/>
              </a:lnSpc>
            </a:pPr>
            <a:r>
              <a:rPr lang="en-US" sz="2399">
                <a:solidFill>
                  <a:srgbClr val="FFFFFF"/>
                </a:solidFill>
                <a:latin typeface="Kollektif Bold"/>
              </a:rPr>
              <a:t>Random Forest</a:t>
            </a:r>
          </a:p>
          <a:p>
            <a:pPr algn="ctr">
              <a:lnSpc>
                <a:spcPts val="3359"/>
              </a:lnSpc>
            </a:pPr>
            <a:r>
              <a:rPr lang="en-US" sz="2399">
                <a:solidFill>
                  <a:srgbClr val="FFFFFF"/>
                </a:solidFill>
                <a:latin typeface="Kollektif Bold"/>
              </a:rPr>
              <a:t>0.853</a:t>
            </a:r>
          </a:p>
        </p:txBody>
      </p:sp>
      <p:sp>
        <p:nvSpPr>
          <p:cNvPr name="TextBox 13" id="13"/>
          <p:cNvSpPr txBox="true"/>
          <p:nvPr/>
        </p:nvSpPr>
        <p:spPr>
          <a:xfrm rot="0">
            <a:off x="1360642" y="8331935"/>
            <a:ext cx="3357970" cy="9055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cs typeface="Roboto Bold"/>
              </a:rPr>
              <a:t>רגרסיה לינארית</a:t>
            </a:r>
          </a:p>
          <a:p>
            <a:pPr algn="ctr">
              <a:lnSpc>
                <a:spcPts val="3639"/>
              </a:lnSpc>
              <a:spcBef>
                <a:spcPct val="0"/>
              </a:spcBef>
            </a:pPr>
            <a:r>
              <a:rPr lang="en-US" sz="2599">
                <a:solidFill>
                  <a:srgbClr val="FFFFFF"/>
                </a:solidFill>
                <a:latin typeface="Roboto Bold"/>
              </a:rPr>
              <a:t>0.024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602187" y="1692349"/>
            <a:ext cx="6383012" cy="7565951"/>
          </a:xfrm>
          <a:custGeom>
            <a:avLst/>
            <a:gdLst/>
            <a:ahLst/>
            <a:cxnLst/>
            <a:rect r="r" b="b" t="t" l="l"/>
            <a:pathLst>
              <a:path h="7565951" w="6383012">
                <a:moveTo>
                  <a:pt x="0" y="0"/>
                </a:moveTo>
                <a:lnTo>
                  <a:pt x="6383011" y="0"/>
                </a:lnTo>
                <a:lnTo>
                  <a:pt x="6383011" y="7565951"/>
                </a:lnTo>
                <a:lnTo>
                  <a:pt x="0" y="7565951"/>
                </a:lnTo>
                <a:lnTo>
                  <a:pt x="0" y="0"/>
                </a:lnTo>
                <a:close/>
              </a:path>
            </a:pathLst>
          </a:custGeom>
          <a:blipFill>
            <a:blip r:embed="rId8"/>
            <a:stretch>
              <a:fillRect l="-73556" t="-5679" r="-33825" b="-10958"/>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36077" y="2614030"/>
            <a:ext cx="6140253" cy="1045083"/>
          </a:xfrm>
          <a:prstGeom prst="rect">
            <a:avLst/>
          </a:prstGeom>
        </p:spPr>
        <p:txBody>
          <a:bodyPr anchor="t" rtlCol="false" tIns="0" lIns="0" bIns="0" rIns="0">
            <a:spAutoFit/>
          </a:bodyPr>
          <a:lstStyle/>
          <a:p>
            <a:pPr>
              <a:lnSpc>
                <a:spcPts val="8316"/>
              </a:lnSpc>
            </a:pPr>
            <a:r>
              <a:rPr lang="en-US" sz="6600">
                <a:solidFill>
                  <a:srgbClr val="FFFFFF"/>
                </a:solidFill>
                <a:cs typeface="Roboto Bold"/>
              </a:rPr>
              <a:t>מסקנת המחקר</a:t>
            </a:r>
          </a:p>
        </p:txBody>
      </p:sp>
      <p:sp>
        <p:nvSpPr>
          <p:cNvPr name="TextBox 12" id="12"/>
          <p:cNvSpPr txBox="true"/>
          <p:nvPr/>
        </p:nvSpPr>
        <p:spPr>
          <a:xfrm rot="0">
            <a:off x="2158011" y="4118852"/>
            <a:ext cx="6184121" cy="3302636"/>
          </a:xfrm>
          <a:prstGeom prst="rect">
            <a:avLst/>
          </a:prstGeom>
        </p:spPr>
        <p:txBody>
          <a:bodyPr anchor="t" rtlCol="false" tIns="0" lIns="0" bIns="0" rIns="0">
            <a:spAutoFit/>
          </a:bodyPr>
          <a:lstStyle/>
          <a:p>
            <a:pPr algn="just">
              <a:lnSpc>
                <a:spcPts val="4339"/>
              </a:lnSpc>
            </a:pPr>
            <a:r>
              <a:rPr lang="en-US" sz="3099">
                <a:solidFill>
                  <a:srgbClr val="FFFFFF"/>
                </a:solidFill>
                <a:cs typeface="Kollektif"/>
              </a:rPr>
              <a:t>אחרי טיפול בדאטה לקחנו רק 10 תגובות לכל חברה ולפי זה אימנו את המודל. מכיון שלא היה מספיק RAM במערכת המחשב קרס כמה פעמים. לא היה ניתן לחזות במדויק את הקשר בין התגובות לערך הפיננסי של החברה.</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797272"/>
            <a:ext cx="14833104" cy="3325509"/>
          </a:xfrm>
          <a:prstGeom prst="rect">
            <a:avLst/>
          </a:prstGeom>
        </p:spPr>
        <p:txBody>
          <a:bodyPr anchor="t" rtlCol="false" tIns="0" lIns="0" bIns="0" rIns="0">
            <a:spAutoFit/>
          </a:bodyPr>
          <a:lstStyle/>
          <a:p>
            <a:pPr algn="ctr">
              <a:lnSpc>
                <a:spcPts val="12740"/>
              </a:lnSpc>
            </a:pPr>
            <a:r>
              <a:rPr lang="en-US" sz="13000" spc="1365">
                <a:solidFill>
                  <a:srgbClr val="18072B"/>
                </a:solidFill>
                <a:cs typeface="Roboto Bold"/>
              </a:rPr>
              <a:t>תודה </a:t>
            </a:r>
          </a:p>
          <a:p>
            <a:pPr algn="ctr">
              <a:lnSpc>
                <a:spcPts val="12740"/>
              </a:lnSpc>
            </a:pPr>
            <a:r>
              <a:rPr lang="en-US" sz="13000" spc="1365">
                <a:solidFill>
                  <a:srgbClr val="18072B"/>
                </a:solidFill>
                <a:cs typeface="Roboto Bold"/>
              </a:rPr>
              <a:t>שצפיתם!</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5276" y="4241712"/>
            <a:ext cx="19874105" cy="3347202"/>
            <a:chOff x="0" y="0"/>
            <a:chExt cx="5439065" cy="916049"/>
          </a:xfrm>
        </p:grpSpPr>
        <p:sp>
          <p:nvSpPr>
            <p:cNvPr name="Freeform 3" id="3"/>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18072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271076" y="2568884"/>
            <a:ext cx="9161400" cy="863204"/>
          </a:xfrm>
          <a:prstGeom prst="rect">
            <a:avLst/>
          </a:prstGeom>
        </p:spPr>
        <p:txBody>
          <a:bodyPr anchor="t" rtlCol="false" tIns="0" lIns="0" bIns="0" rIns="0">
            <a:spAutoFit/>
          </a:bodyPr>
          <a:lstStyle/>
          <a:p>
            <a:pPr algn="ctr">
              <a:lnSpc>
                <a:spcPts val="6351"/>
              </a:lnSpc>
            </a:pPr>
            <a:r>
              <a:rPr lang="en-US" sz="6351">
                <a:solidFill>
                  <a:srgbClr val="28094B"/>
                </a:solidFill>
                <a:cs typeface="Roboto Bold"/>
              </a:rPr>
              <a:t>הסבר כללי על הפרויקט</a:t>
            </a:r>
          </a:p>
        </p:txBody>
      </p:sp>
      <p:sp>
        <p:nvSpPr>
          <p:cNvPr name="TextBox 6" id="6"/>
          <p:cNvSpPr txBox="true"/>
          <p:nvPr/>
        </p:nvSpPr>
        <p:spPr>
          <a:xfrm rot="0">
            <a:off x="2341626" y="4472176"/>
            <a:ext cx="13020301" cy="2781499"/>
          </a:xfrm>
          <a:prstGeom prst="rect">
            <a:avLst/>
          </a:prstGeom>
        </p:spPr>
        <p:txBody>
          <a:bodyPr anchor="t" rtlCol="false" tIns="0" lIns="0" bIns="0" rIns="0">
            <a:spAutoFit/>
          </a:bodyPr>
          <a:lstStyle/>
          <a:p>
            <a:pPr algn="ctr">
              <a:lnSpc>
                <a:spcPts val="3664"/>
              </a:lnSpc>
            </a:pPr>
            <a:r>
              <a:rPr lang="en-US" sz="2617">
                <a:solidFill>
                  <a:srgbClr val="FFFFFF"/>
                </a:solidFill>
                <a:cs typeface="Kollektif Bold"/>
              </a:rPr>
              <a:t>אתר Glassdoor הוא אתר בו עובדים רבים של חברות שונות מכל העולם נרשמים וכותבים תגובות על החברות שלהם. בתגובות אלה יש נתונים רבים (ציונים שהעובדים נותנים לאספקטים שונים בחברה, תגובות מילוליות על החברה וכו'). נתונים אלה יכולים לשמש כמידע פנימי ולהעיד על המצב החברתי בחברה ועל דעתם של עובדי החברה עליה. מטרת המחקר היא לבדוק האם נתונים אלה יכולים לחזות גם את הביצועים הכלכליים של החברה.</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5" r="0" b="15519"/>
          <a:stretch>
            <a:fillRect/>
          </a:stretch>
        </p:blipFill>
        <p:spPr>
          <a:xfrm flipH="false" flipV="false">
            <a:off x="0" y="0"/>
            <a:ext cx="18288000" cy="10287000"/>
          </a:xfrm>
          <a:prstGeom prst="rect">
            <a:avLst/>
          </a:prstGeom>
        </p:spPr>
      </p:pic>
      <p:sp>
        <p:nvSpPr>
          <p:cNvPr name="Freeform 3" id="3"/>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407157" y="771525"/>
            <a:ext cx="6964561" cy="2281580"/>
          </a:xfrm>
          <a:prstGeom prst="rect">
            <a:avLst/>
          </a:prstGeom>
        </p:spPr>
        <p:txBody>
          <a:bodyPr anchor="t" rtlCol="false" tIns="0" lIns="0" bIns="0" rIns="0">
            <a:spAutoFit/>
          </a:bodyPr>
          <a:lstStyle/>
          <a:p>
            <a:pPr algn="ctr">
              <a:lnSpc>
                <a:spcPts val="18618"/>
              </a:lnSpc>
            </a:pPr>
            <a:r>
              <a:rPr lang="en-US" sz="13299">
                <a:solidFill>
                  <a:srgbClr val="FFFFFF"/>
                </a:solidFill>
                <a:latin typeface="Canva Sans Bold"/>
              </a:rPr>
              <a:t>crawling</a:t>
            </a:r>
          </a:p>
        </p:txBody>
      </p:sp>
      <p:sp>
        <p:nvSpPr>
          <p:cNvPr name="TextBox 8" id="8"/>
          <p:cNvSpPr txBox="true"/>
          <p:nvPr/>
        </p:nvSpPr>
        <p:spPr>
          <a:xfrm rot="0">
            <a:off x="2425435" y="3793098"/>
            <a:ext cx="12928004" cy="3693726"/>
          </a:xfrm>
          <a:prstGeom prst="rect">
            <a:avLst/>
          </a:prstGeom>
        </p:spPr>
        <p:txBody>
          <a:bodyPr anchor="t" rtlCol="false" tIns="0" lIns="0" bIns="0" rIns="0">
            <a:spAutoFit/>
          </a:bodyPr>
          <a:lstStyle/>
          <a:p>
            <a:pPr algn="ctr">
              <a:lnSpc>
                <a:spcPts val="5883"/>
              </a:lnSpc>
              <a:spcBef>
                <a:spcPct val="0"/>
              </a:spcBef>
            </a:pPr>
            <a:r>
              <a:rPr lang="en-US" sz="4202">
                <a:solidFill>
                  <a:srgbClr val="000000"/>
                </a:solidFill>
                <a:cs typeface="Roboto Bold"/>
              </a:rPr>
              <a:t>סריקת נתונים היא שיטה הכוללת כריית נתונים ממקורות אינטרנט שונים. סריקת נתונים דומה מאוד למה שעושים מנועי החיפוש הגדולים. במילים פשוטות, סריקת נתונים היא שיטה למציאת קישורי אינטרנט וקבלת מידע מהם.</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58052" y="6150610"/>
            <a:ext cx="4557297" cy="1346200"/>
          </a:xfrm>
          <a:prstGeom prst="rect">
            <a:avLst/>
          </a:prstGeom>
        </p:spPr>
        <p:txBody>
          <a:bodyPr anchor="t" rtlCol="false" tIns="0" lIns="0" bIns="0" rIns="0">
            <a:spAutoFit/>
          </a:bodyPr>
          <a:lstStyle/>
          <a:p>
            <a:pPr algn="ctr">
              <a:lnSpc>
                <a:spcPts val="3499"/>
              </a:lnSpc>
            </a:pPr>
            <a:r>
              <a:rPr lang="en-US" sz="2499">
                <a:solidFill>
                  <a:srgbClr val="18072B"/>
                </a:solidFill>
                <a:cs typeface="Kollektif"/>
              </a:rPr>
              <a:t>שימוש ב- Crawling</a:t>
            </a:r>
          </a:p>
          <a:p>
            <a:pPr algn="ctr">
              <a:lnSpc>
                <a:spcPts val="3499"/>
              </a:lnSpc>
            </a:pPr>
            <a:r>
              <a:rPr lang="en-US" sz="2499">
                <a:solidFill>
                  <a:srgbClr val="18072B"/>
                </a:solidFill>
                <a:cs typeface="Kollektif"/>
              </a:rPr>
              <a:t>להשגת תגובות מ- Glassdoor</a:t>
            </a:r>
          </a:p>
          <a:p>
            <a:pPr algn="ctr">
              <a:lnSpc>
                <a:spcPts val="3499"/>
              </a:lnSpc>
            </a:pPr>
          </a:p>
        </p:txBody>
      </p:sp>
      <p:sp>
        <p:nvSpPr>
          <p:cNvPr name="TextBox 8" id="8"/>
          <p:cNvSpPr txBox="true"/>
          <p:nvPr/>
        </p:nvSpPr>
        <p:spPr>
          <a:xfrm rot="0">
            <a:off x="12008869" y="6141085"/>
            <a:ext cx="4541061" cy="953135"/>
          </a:xfrm>
          <a:prstGeom prst="rect">
            <a:avLst/>
          </a:prstGeom>
        </p:spPr>
        <p:txBody>
          <a:bodyPr anchor="t" rtlCol="false" tIns="0" lIns="0" bIns="0" rIns="0">
            <a:spAutoFit/>
          </a:bodyPr>
          <a:lstStyle/>
          <a:p>
            <a:pPr algn="ctr">
              <a:lnSpc>
                <a:spcPts val="3639"/>
              </a:lnSpc>
            </a:pPr>
            <a:r>
              <a:rPr lang="en-US" sz="2599">
                <a:solidFill>
                  <a:srgbClr val="18072B"/>
                </a:solidFill>
                <a:cs typeface="Kollektif"/>
              </a:rPr>
              <a:t>שימוש בסקרייפינג להעתקת פרטים על 500 החברות</a:t>
            </a:r>
          </a:p>
        </p:txBody>
      </p:sp>
      <p:sp>
        <p:nvSpPr>
          <p:cNvPr name="TextBox 9" id="9"/>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sz="3499" u="sng">
                <a:solidFill>
                  <a:srgbClr val="FFFFFF"/>
                </a:solidFill>
                <a:latin typeface="Roboto Bold"/>
                <a:hlinkClick r:id="rId8" tooltip="https://www.glassdoor.com/index.htm"/>
              </a:rPr>
              <a:t>GLASSDOOR</a:t>
            </a:r>
          </a:p>
        </p:txBody>
      </p:sp>
      <p:sp>
        <p:nvSpPr>
          <p:cNvPr name="TextBox 10" id="10"/>
          <p:cNvSpPr txBox="true"/>
          <p:nvPr/>
        </p:nvSpPr>
        <p:spPr>
          <a:xfrm rot="0">
            <a:off x="6790172" y="4632894"/>
            <a:ext cx="4304332" cy="792684"/>
          </a:xfrm>
          <a:prstGeom prst="rect">
            <a:avLst/>
          </a:prstGeom>
        </p:spPr>
        <p:txBody>
          <a:bodyPr anchor="t" rtlCol="false" tIns="0" lIns="0" bIns="0" rIns="0">
            <a:spAutoFit/>
          </a:bodyPr>
          <a:lstStyle/>
          <a:p>
            <a:pPr algn="ctr">
              <a:lnSpc>
                <a:spcPts val="3176"/>
              </a:lnSpc>
            </a:pPr>
            <a:r>
              <a:rPr lang="en-US" sz="2268" u="sng">
                <a:solidFill>
                  <a:srgbClr val="FFFFFF"/>
                </a:solidFill>
                <a:latin typeface="Roboto Bold"/>
                <a:hlinkClick r:id="rId9" tooltip="https://site.financialmodelingprep.com/developer/docs/"/>
              </a:rPr>
              <a:t>FINANCIAL MODELING PREP - API</a:t>
            </a:r>
          </a:p>
        </p:txBody>
      </p:sp>
      <p:sp>
        <p:nvSpPr>
          <p:cNvPr name="TextBox 11" id="11"/>
          <p:cNvSpPr txBox="true"/>
          <p:nvPr/>
        </p:nvSpPr>
        <p:spPr>
          <a:xfrm rot="0">
            <a:off x="11856093" y="4791754"/>
            <a:ext cx="4557297"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WIKIPEDIA - S&amp;P 500</a:t>
            </a:r>
          </a:p>
        </p:txBody>
      </p:sp>
      <p:sp>
        <p:nvSpPr>
          <p:cNvPr name="TextBox 12" id="12"/>
          <p:cNvSpPr txBox="true"/>
          <p:nvPr/>
        </p:nvSpPr>
        <p:spPr>
          <a:xfrm rot="0">
            <a:off x="6813008" y="6150610"/>
            <a:ext cx="4595786" cy="1784350"/>
          </a:xfrm>
          <a:prstGeom prst="rect">
            <a:avLst/>
          </a:prstGeom>
        </p:spPr>
        <p:txBody>
          <a:bodyPr anchor="t" rtlCol="false" tIns="0" lIns="0" bIns="0" rIns="0">
            <a:spAutoFit/>
          </a:bodyPr>
          <a:lstStyle/>
          <a:p>
            <a:pPr algn="ctr">
              <a:lnSpc>
                <a:spcPts val="3499"/>
              </a:lnSpc>
            </a:pPr>
            <a:r>
              <a:rPr lang="en-US" sz="2499">
                <a:solidFill>
                  <a:srgbClr val="18072B"/>
                </a:solidFill>
                <a:cs typeface="Kollektif"/>
              </a:rPr>
              <a:t>שימוש ב- API להשגת נתונים פיננסיים מ- Financial modeling prep.</a:t>
            </a:r>
          </a:p>
          <a:p>
            <a:pPr algn="ctr">
              <a:lnSpc>
                <a:spcPts val="3499"/>
              </a:lnSpc>
            </a:pPr>
          </a:p>
        </p:txBody>
      </p:sp>
      <p:sp>
        <p:nvSpPr>
          <p:cNvPr name="TextBox 13" id="13"/>
          <p:cNvSpPr txBox="true"/>
          <p:nvPr/>
        </p:nvSpPr>
        <p:spPr>
          <a:xfrm rot="0">
            <a:off x="2665379" y="2099458"/>
            <a:ext cx="12740685" cy="1460506"/>
          </a:xfrm>
          <a:prstGeom prst="rect">
            <a:avLst/>
          </a:prstGeom>
        </p:spPr>
        <p:txBody>
          <a:bodyPr anchor="t" rtlCol="false" tIns="0" lIns="0" bIns="0" rIns="0">
            <a:spAutoFit/>
          </a:bodyPr>
          <a:lstStyle/>
          <a:p>
            <a:pPr algn="ctr">
              <a:lnSpc>
                <a:spcPts val="11899"/>
              </a:lnSpc>
            </a:pPr>
            <a:r>
              <a:rPr lang="en-US" sz="8499">
                <a:solidFill>
                  <a:srgbClr val="18072B"/>
                </a:solidFill>
                <a:cs typeface="Roboto Bold"/>
              </a:rPr>
              <a:t>מקורות מידע</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159" y="1772402"/>
            <a:ext cx="11144425" cy="6212374"/>
          </a:xfrm>
          <a:custGeom>
            <a:avLst/>
            <a:gdLst/>
            <a:ahLst/>
            <a:cxnLst/>
            <a:rect r="r" b="b" t="t" l="l"/>
            <a:pathLst>
              <a:path h="6212374" w="11144425">
                <a:moveTo>
                  <a:pt x="0" y="0"/>
                </a:moveTo>
                <a:lnTo>
                  <a:pt x="11144424" y="0"/>
                </a:lnTo>
                <a:lnTo>
                  <a:pt x="11144424" y="6212375"/>
                </a:lnTo>
                <a:lnTo>
                  <a:pt x="0" y="6212375"/>
                </a:lnTo>
                <a:lnTo>
                  <a:pt x="0" y="0"/>
                </a:lnTo>
                <a:close/>
              </a:path>
            </a:pathLst>
          </a:custGeom>
          <a:blipFill>
            <a:blip r:embed="rId8"/>
            <a:stretch>
              <a:fillRect l="0" t="-10019" r="0" b="-10019"/>
            </a:stretch>
          </a:blipFill>
        </p:spPr>
      </p:sp>
      <p:sp>
        <p:nvSpPr>
          <p:cNvPr name="TextBox 7" id="7"/>
          <p:cNvSpPr txBox="true"/>
          <p:nvPr/>
        </p:nvSpPr>
        <p:spPr>
          <a:xfrm rot="0">
            <a:off x="3513467" y="221184"/>
            <a:ext cx="14774533" cy="9940294"/>
          </a:xfrm>
          <a:prstGeom prst="rect">
            <a:avLst/>
          </a:prstGeom>
        </p:spPr>
        <p:txBody>
          <a:bodyPr anchor="t" rtlCol="false" tIns="0" lIns="0" bIns="0" rIns="0">
            <a:spAutoFit/>
          </a:bodyPr>
          <a:lstStyle/>
          <a:p>
            <a:pPr algn="ctr">
              <a:lnSpc>
                <a:spcPts val="5641"/>
              </a:lnSpc>
            </a:pPr>
            <a:r>
              <a:rPr lang="en-US" sz="4029">
                <a:solidFill>
                  <a:srgbClr val="FFFFFF"/>
                </a:solidFill>
                <a:cs typeface="Roboto Bold"/>
              </a:rPr>
              <a:t>השתמשנו בscriping בכדי לקחת את טבלת הS&amp;P 500 שבה קיימים כל הערכים על החברות כגון:</a:t>
            </a:r>
          </a:p>
          <a:p>
            <a:pPr marL="869996" indent="-434998" lvl="1">
              <a:lnSpc>
                <a:spcPts val="5641"/>
              </a:lnSpc>
              <a:buFont typeface="Arial"/>
              <a:buChar char="•"/>
            </a:pPr>
            <a:r>
              <a:rPr lang="en-US" sz="4029">
                <a:solidFill>
                  <a:srgbClr val="FFFFFF"/>
                </a:solidFill>
                <a:cs typeface="Roboto Bold"/>
              </a:rPr>
              <a:t>שם החברה</a:t>
            </a:r>
          </a:p>
          <a:p>
            <a:pPr marL="869996" indent="-434998" lvl="1">
              <a:lnSpc>
                <a:spcPts val="5641"/>
              </a:lnSpc>
              <a:buFont typeface="Arial"/>
              <a:buChar char="•"/>
            </a:pPr>
            <a:r>
              <a:rPr lang="en-US" sz="4029">
                <a:solidFill>
                  <a:srgbClr val="FFFFFF"/>
                </a:solidFill>
                <a:cs typeface="Roboto Bold"/>
              </a:rPr>
              <a:t>סימבול</a:t>
            </a:r>
          </a:p>
          <a:p>
            <a:pPr marL="869996" indent="-434998" lvl="1">
              <a:lnSpc>
                <a:spcPts val="5641"/>
              </a:lnSpc>
              <a:buFont typeface="Arial"/>
              <a:buChar char="•"/>
            </a:pPr>
            <a:r>
              <a:rPr lang="en-US" sz="4029">
                <a:solidFill>
                  <a:srgbClr val="FFFFFF"/>
                </a:solidFill>
                <a:cs typeface="Roboto Bold"/>
              </a:rPr>
              <a:t>תחום החברה</a:t>
            </a:r>
          </a:p>
          <a:p>
            <a:pPr marL="869996" indent="-434998" lvl="1">
              <a:lnSpc>
                <a:spcPts val="5641"/>
              </a:lnSpc>
              <a:buFont typeface="Arial"/>
              <a:buChar char="•"/>
            </a:pPr>
            <a:r>
              <a:rPr lang="en-US" sz="4029">
                <a:solidFill>
                  <a:srgbClr val="FFFFFF"/>
                </a:solidFill>
                <a:cs typeface="Roboto Bold"/>
              </a:rPr>
              <a:t>תת תחום</a:t>
            </a:r>
          </a:p>
          <a:p>
            <a:pPr marL="869996" indent="-434998" lvl="1">
              <a:lnSpc>
                <a:spcPts val="5641"/>
              </a:lnSpc>
              <a:buFont typeface="Arial"/>
              <a:buChar char="•"/>
            </a:pPr>
            <a:r>
              <a:rPr lang="en-US" sz="4029">
                <a:solidFill>
                  <a:srgbClr val="FFFFFF"/>
                </a:solidFill>
                <a:cs typeface="Roboto Bold"/>
              </a:rPr>
              <a:t>מיקום </a:t>
            </a:r>
          </a:p>
          <a:p>
            <a:pPr marL="869996" indent="-434998" lvl="1">
              <a:lnSpc>
                <a:spcPts val="5641"/>
              </a:lnSpc>
              <a:buFont typeface="Arial"/>
              <a:buChar char="•"/>
            </a:pPr>
            <a:r>
              <a:rPr lang="en-US" sz="4029">
                <a:solidFill>
                  <a:srgbClr val="FFFFFF"/>
                </a:solidFill>
                <a:cs typeface="Roboto Bold"/>
              </a:rPr>
              <a:t>תאריך הצטרפות ל s&amp;p500</a:t>
            </a:r>
          </a:p>
          <a:p>
            <a:pPr marL="869996" indent="-434998" lvl="1">
              <a:lnSpc>
                <a:spcPts val="5641"/>
              </a:lnSpc>
              <a:buFont typeface="Arial"/>
              <a:buChar char="•"/>
            </a:pPr>
            <a:r>
              <a:rPr lang="en-US" sz="4029">
                <a:solidFill>
                  <a:srgbClr val="FFFFFF"/>
                </a:solidFill>
                <a:cs typeface="Roboto Bold"/>
              </a:rPr>
              <a:t>מפתח אינדקס החברה</a:t>
            </a:r>
          </a:p>
          <a:p>
            <a:pPr marL="869996" indent="-434998" lvl="1">
              <a:lnSpc>
                <a:spcPts val="5641"/>
              </a:lnSpc>
              <a:buFont typeface="Arial"/>
              <a:buChar char="•"/>
            </a:pPr>
            <a:r>
              <a:rPr lang="en-US" sz="4029">
                <a:solidFill>
                  <a:srgbClr val="FFFFFF"/>
                </a:solidFill>
                <a:cs typeface="Roboto Bold"/>
              </a:rPr>
              <a:t>תאריך הקמת החברה</a:t>
            </a:r>
          </a:p>
          <a:p>
            <a:pPr>
              <a:lnSpc>
                <a:spcPts val="5641"/>
              </a:lnSpc>
            </a:pPr>
          </a:p>
          <a:p>
            <a:pPr>
              <a:lnSpc>
                <a:spcPts val="5641"/>
              </a:lnSpc>
            </a:pPr>
          </a:p>
          <a:p>
            <a:pPr>
              <a:lnSpc>
                <a:spcPts val="5641"/>
              </a:lnSpc>
            </a:pPr>
            <a:r>
              <a:rPr lang="en-US" sz="4029">
                <a:solidFill>
                  <a:srgbClr val="FFFFFF"/>
                </a:solidFill>
                <a:cs typeface="Roboto Bold"/>
              </a:rPr>
              <a:t>שמרנו את כל הדאטא בקובץ csv לצורך </a:t>
            </a:r>
          </a:p>
          <a:p>
            <a:pPr>
              <a:lnSpc>
                <a:spcPts val="5641"/>
              </a:lnSpc>
            </a:pPr>
            <a:r>
              <a:rPr lang="en-US" sz="4029">
                <a:solidFill>
                  <a:srgbClr val="FFFFFF"/>
                </a:solidFill>
                <a:cs typeface="Roboto Bold"/>
              </a:rPr>
              <a:t>רשימה מסודרת של החברות שעליהם המחקר</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9538" y="1631395"/>
            <a:ext cx="11520510" cy="8318744"/>
          </a:xfrm>
          <a:custGeom>
            <a:avLst/>
            <a:gdLst/>
            <a:ahLst/>
            <a:cxnLst/>
            <a:rect r="r" b="b" t="t" l="l"/>
            <a:pathLst>
              <a:path h="8318744" w="11520510">
                <a:moveTo>
                  <a:pt x="0" y="0"/>
                </a:moveTo>
                <a:lnTo>
                  <a:pt x="11520510" y="0"/>
                </a:lnTo>
                <a:lnTo>
                  <a:pt x="11520510" y="8318744"/>
                </a:lnTo>
                <a:lnTo>
                  <a:pt x="0" y="8318744"/>
                </a:lnTo>
                <a:lnTo>
                  <a:pt x="0" y="0"/>
                </a:lnTo>
                <a:close/>
              </a:path>
            </a:pathLst>
          </a:custGeom>
          <a:blipFill>
            <a:blip r:embed="rId6"/>
            <a:stretch>
              <a:fillRect l="0" t="0" r="0" b="0"/>
            </a:stretch>
          </a:blipFill>
        </p:spPr>
      </p:sp>
      <p:sp>
        <p:nvSpPr>
          <p:cNvPr name="TextBox 6" id="6"/>
          <p:cNvSpPr txBox="true"/>
          <p:nvPr/>
        </p:nvSpPr>
        <p:spPr>
          <a:xfrm rot="0">
            <a:off x="0" y="314302"/>
            <a:ext cx="18288000" cy="6845713"/>
          </a:xfrm>
          <a:prstGeom prst="rect">
            <a:avLst/>
          </a:prstGeom>
        </p:spPr>
        <p:txBody>
          <a:bodyPr anchor="t" rtlCol="false" tIns="0" lIns="0" bIns="0" rIns="0">
            <a:spAutoFit/>
          </a:bodyPr>
          <a:lstStyle/>
          <a:p>
            <a:pPr>
              <a:lnSpc>
                <a:spcPts val="5402"/>
              </a:lnSpc>
            </a:pPr>
            <a:r>
              <a:rPr lang="en-US" sz="3858">
                <a:solidFill>
                  <a:srgbClr val="FFFFFF"/>
                </a:solidFill>
                <a:cs typeface="Roboto Bold"/>
              </a:rPr>
              <a:t>לקחנו דאטה בעזרת סלניום על כל חברה מהאתר -glassdoor כך שכל שורה בטבלה היא חברה וכל עמודה מייצגת:</a:t>
            </a:r>
          </a:p>
          <a:p>
            <a:pPr marL="833104" indent="-416552" lvl="1">
              <a:lnSpc>
                <a:spcPts val="5402"/>
              </a:lnSpc>
              <a:buFont typeface="Arial"/>
              <a:buChar char="•"/>
            </a:pPr>
            <a:r>
              <a:rPr lang="en-US" sz="3858">
                <a:solidFill>
                  <a:srgbClr val="FFFFFF"/>
                </a:solidFill>
                <a:cs typeface="Roboto Bold"/>
              </a:rPr>
              <a:t>שם החברה </a:t>
            </a:r>
          </a:p>
          <a:p>
            <a:pPr marL="833104" indent="-416552" lvl="1">
              <a:lnSpc>
                <a:spcPts val="5402"/>
              </a:lnSpc>
              <a:buFont typeface="Arial"/>
              <a:buChar char="•"/>
            </a:pPr>
            <a:r>
              <a:rPr lang="en-US" sz="3858">
                <a:solidFill>
                  <a:srgbClr val="FFFFFF"/>
                </a:solidFill>
                <a:cs typeface="Roboto Bold"/>
              </a:rPr>
              <a:t>מטה התעשייה </a:t>
            </a:r>
          </a:p>
          <a:p>
            <a:pPr marL="833104" indent="-416552" lvl="1">
              <a:lnSpc>
                <a:spcPts val="5402"/>
              </a:lnSpc>
              <a:buFont typeface="Arial"/>
              <a:buChar char="•"/>
            </a:pPr>
            <a:r>
              <a:rPr lang="en-US" sz="3858">
                <a:solidFill>
                  <a:srgbClr val="FFFFFF"/>
                </a:solidFill>
                <a:cs typeface="Roboto Bold"/>
              </a:rPr>
              <a:t>מיקום </a:t>
            </a:r>
          </a:p>
          <a:p>
            <a:pPr marL="833104" indent="-416552" lvl="1">
              <a:lnSpc>
                <a:spcPts val="5402"/>
              </a:lnSpc>
              <a:buFont typeface="Arial"/>
              <a:buChar char="•"/>
            </a:pPr>
            <a:r>
              <a:rPr lang="en-US" sz="3858">
                <a:solidFill>
                  <a:srgbClr val="FFFFFF"/>
                </a:solidFill>
                <a:cs typeface="Roboto Bold"/>
              </a:rPr>
              <a:t>מספר עובדים </a:t>
            </a:r>
          </a:p>
          <a:p>
            <a:pPr marL="833104" indent="-416552" lvl="1">
              <a:lnSpc>
                <a:spcPts val="5402"/>
              </a:lnSpc>
              <a:buFont typeface="Arial"/>
              <a:buChar char="•"/>
            </a:pPr>
            <a:r>
              <a:rPr lang="en-US" sz="3858">
                <a:solidFill>
                  <a:srgbClr val="FFFFFF"/>
                </a:solidFill>
                <a:cs typeface="Roboto Bold"/>
              </a:rPr>
              <a:t>מספר ביקורות </a:t>
            </a:r>
          </a:p>
          <a:p>
            <a:pPr marL="833104" indent="-416552" lvl="1">
              <a:lnSpc>
                <a:spcPts val="5402"/>
              </a:lnSpc>
              <a:buFont typeface="Arial"/>
              <a:buChar char="•"/>
            </a:pPr>
            <a:r>
              <a:rPr lang="en-US" sz="3858">
                <a:solidFill>
                  <a:srgbClr val="FFFFFF"/>
                </a:solidFill>
                <a:cs typeface="Roboto Bold"/>
              </a:rPr>
              <a:t>מספר משכורות </a:t>
            </a:r>
          </a:p>
          <a:p>
            <a:pPr marL="833104" indent="-416552" lvl="1">
              <a:lnSpc>
                <a:spcPts val="5402"/>
              </a:lnSpc>
              <a:buFont typeface="Arial"/>
              <a:buChar char="•"/>
            </a:pPr>
            <a:r>
              <a:rPr lang="en-US" sz="3858">
                <a:solidFill>
                  <a:srgbClr val="FFFFFF"/>
                </a:solidFill>
                <a:cs typeface="Roboto Bold"/>
              </a:rPr>
              <a:t>מספר משרות  </a:t>
            </a:r>
          </a:p>
          <a:p>
            <a:pPr marL="833104" indent="-416552" lvl="1">
              <a:lnSpc>
                <a:spcPts val="5402"/>
              </a:lnSpc>
              <a:buFont typeface="Arial"/>
              <a:buChar char="•"/>
            </a:pPr>
            <a:r>
              <a:rPr lang="en-US" sz="3858">
                <a:solidFill>
                  <a:srgbClr val="FFFFFF"/>
                </a:solidFill>
                <a:cs typeface="Roboto Bold"/>
              </a:rPr>
              <a:t>דירוג כללי של דף החברה</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74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626270" y="-2064249"/>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23577"/>
            <a:ext cx="18100771" cy="3556446"/>
          </a:xfrm>
          <a:prstGeom prst="rect">
            <a:avLst/>
          </a:prstGeom>
        </p:spPr>
        <p:txBody>
          <a:bodyPr anchor="t" rtlCol="false" tIns="0" lIns="0" bIns="0" rIns="0">
            <a:spAutoFit/>
          </a:bodyPr>
          <a:lstStyle/>
          <a:p>
            <a:pPr>
              <a:lnSpc>
                <a:spcPts val="5155"/>
              </a:lnSpc>
            </a:pPr>
            <a:r>
              <a:rPr lang="en-US" sz="3682">
                <a:solidFill>
                  <a:srgbClr val="FFFFFF"/>
                </a:solidFill>
                <a:cs typeface="Roboto Bold"/>
              </a:rPr>
              <a:t>באתר glassdoor  השתמשנו ב-crawling לקחת את תגובות העובדים על החברות בהן הם מעוסקים, בין השנים 2017-2019.  את כל התגובות שמרו בטבלה אחת חדשה .</a:t>
            </a:r>
          </a:p>
          <a:p>
            <a:pPr>
              <a:lnSpc>
                <a:spcPts val="5155"/>
              </a:lnSpc>
            </a:pPr>
            <a:r>
              <a:rPr lang="en-US" sz="3682">
                <a:solidFill>
                  <a:srgbClr val="FFFFFF"/>
                </a:solidFill>
                <a:cs typeface="Roboto Bold"/>
              </a:rPr>
              <a:t>כך שכל שורה בטבלה מייצגת תגובה של עובד על חברה  שלו,</a:t>
            </a:r>
          </a:p>
          <a:p>
            <a:pPr>
              <a:lnSpc>
                <a:spcPts val="5155"/>
              </a:lnSpc>
            </a:pPr>
            <a:r>
              <a:rPr lang="en-US" sz="3682">
                <a:solidFill>
                  <a:srgbClr val="FFFFFF"/>
                </a:solidFill>
                <a:cs typeface="Roboto Bold"/>
              </a:rPr>
              <a:t>וכל עמודה מייצגת לנו דירוג העובדים במגוון מאפיינים:</a:t>
            </a:r>
          </a:p>
          <a:p>
            <a:pPr>
              <a:lnSpc>
                <a:spcPts val="3895"/>
              </a:lnSpc>
            </a:pPr>
          </a:p>
          <a:p>
            <a:pPr>
              <a:lnSpc>
                <a:spcPts val="3895"/>
              </a:lnSpc>
            </a:pPr>
          </a:p>
        </p:txBody>
      </p:sp>
      <p:sp>
        <p:nvSpPr>
          <p:cNvPr name="TextBox 6" id="6"/>
          <p:cNvSpPr txBox="true"/>
          <p:nvPr/>
        </p:nvSpPr>
        <p:spPr>
          <a:xfrm rot="0">
            <a:off x="3537442" y="3827045"/>
            <a:ext cx="5355591" cy="6459955"/>
          </a:xfrm>
          <a:prstGeom prst="rect">
            <a:avLst/>
          </a:prstGeom>
        </p:spPr>
        <p:txBody>
          <a:bodyPr anchor="t" rtlCol="false" tIns="0" lIns="0" bIns="0" rIns="0">
            <a:spAutoFit/>
          </a:bodyPr>
          <a:lstStyle/>
          <a:p>
            <a:pPr algn="ctr" marL="792581" indent="-396290" lvl="1">
              <a:lnSpc>
                <a:spcPts val="5139"/>
              </a:lnSpc>
              <a:buFont typeface="Arial"/>
              <a:buChar char="•"/>
            </a:pPr>
            <a:r>
              <a:rPr lang="en-US" sz="3671">
                <a:solidFill>
                  <a:srgbClr val="FFFFFF"/>
                </a:solidFill>
                <a:cs typeface="Roboto Bold"/>
              </a:rPr>
              <a:t>ציון ההנהלה הבכירה</a:t>
            </a:r>
          </a:p>
          <a:p>
            <a:pPr algn="ctr" marL="792581" indent="-396290" lvl="1">
              <a:lnSpc>
                <a:spcPts val="5139"/>
              </a:lnSpc>
              <a:buFont typeface="Arial"/>
              <a:buChar char="•"/>
            </a:pPr>
            <a:r>
              <a:rPr lang="en-US" sz="3671">
                <a:solidFill>
                  <a:srgbClr val="FFFFFF"/>
                </a:solidFill>
                <a:latin typeface="Roboto Bold"/>
              </a:rPr>
              <a:t> ציון העסקה</a:t>
            </a:r>
          </a:p>
          <a:p>
            <a:pPr algn="ctr" marL="792581" indent="-396290" lvl="1">
              <a:lnSpc>
                <a:spcPts val="5139"/>
              </a:lnSpc>
              <a:spcBef>
                <a:spcPct val="0"/>
              </a:spcBef>
              <a:buFont typeface="Arial"/>
              <a:buChar char="•"/>
            </a:pPr>
            <a:r>
              <a:rPr lang="en-US" sz="3671">
                <a:solidFill>
                  <a:srgbClr val="FFFFFF"/>
                </a:solidFill>
                <a:cs typeface="Roboto Bold"/>
              </a:rPr>
              <a:t>עובד לשעבר או עובד </a:t>
            </a:r>
            <a:r>
              <a:rPr lang="en-US" sz="3671">
                <a:solidFill>
                  <a:srgbClr val="FFFFFF"/>
                </a:solidFill>
                <a:cs typeface="Roboto Bold"/>
              </a:rPr>
              <a:t>קיים </a:t>
            </a:r>
          </a:p>
          <a:p>
            <a:pPr algn="ctr" marL="792581" indent="-396290" lvl="1">
              <a:lnSpc>
                <a:spcPts val="5139"/>
              </a:lnSpc>
              <a:spcBef>
                <a:spcPct val="0"/>
              </a:spcBef>
              <a:buFont typeface="Arial"/>
              <a:buChar char="•"/>
            </a:pPr>
            <a:r>
              <a:rPr lang="en-US" sz="3671">
                <a:solidFill>
                  <a:srgbClr val="FFFFFF"/>
                </a:solidFill>
                <a:cs typeface="Roboto Bold"/>
              </a:rPr>
              <a:t>תאריך </a:t>
            </a:r>
          </a:p>
          <a:p>
            <a:pPr algn="ctr" marL="792581" indent="-396290" lvl="1">
              <a:lnSpc>
                <a:spcPts val="5139"/>
              </a:lnSpc>
              <a:spcBef>
                <a:spcPct val="0"/>
              </a:spcBef>
              <a:buFont typeface="Arial"/>
              <a:buChar char="•"/>
            </a:pPr>
            <a:r>
              <a:rPr lang="en-US" sz="3671">
                <a:solidFill>
                  <a:srgbClr val="FFFFFF"/>
                </a:solidFill>
                <a:cs typeface="Roboto Bold"/>
              </a:rPr>
              <a:t>תפקיד  </a:t>
            </a:r>
          </a:p>
          <a:p>
            <a:pPr algn="ctr" marL="792581" indent="-396290" lvl="1">
              <a:lnSpc>
                <a:spcPts val="5139"/>
              </a:lnSpc>
              <a:spcBef>
                <a:spcPct val="0"/>
              </a:spcBef>
              <a:buFont typeface="Arial"/>
              <a:buChar char="•"/>
            </a:pPr>
            <a:r>
              <a:rPr lang="en-US" sz="3671">
                <a:solidFill>
                  <a:srgbClr val="FFFFFF"/>
                </a:solidFill>
                <a:cs typeface="Roboto Bold"/>
              </a:rPr>
              <a:t>יתרונות</a:t>
            </a:r>
          </a:p>
          <a:p>
            <a:pPr algn="ctr" marL="792581" indent="-396290" lvl="1">
              <a:lnSpc>
                <a:spcPts val="5139"/>
              </a:lnSpc>
              <a:spcBef>
                <a:spcPct val="0"/>
              </a:spcBef>
              <a:buFont typeface="Arial"/>
              <a:buChar char="•"/>
            </a:pPr>
            <a:r>
              <a:rPr lang="en-US" sz="3671">
                <a:solidFill>
                  <a:srgbClr val="FFFFFF"/>
                </a:solidFill>
                <a:latin typeface="Roboto Bold"/>
              </a:rPr>
              <a:t> חסרונות</a:t>
            </a:r>
          </a:p>
          <a:p>
            <a:pPr algn="ctr" marL="792581" indent="-396290" lvl="1">
              <a:lnSpc>
                <a:spcPts val="5139"/>
              </a:lnSpc>
              <a:spcBef>
                <a:spcPct val="0"/>
              </a:spcBef>
              <a:buFont typeface="Arial"/>
              <a:buChar char="•"/>
            </a:pPr>
            <a:r>
              <a:rPr lang="en-US" sz="3671">
                <a:solidFill>
                  <a:srgbClr val="FFFFFF"/>
                </a:solidFill>
                <a:cs typeface="Roboto Bold"/>
              </a:rPr>
              <a:t>דירוג התגובה</a:t>
            </a:r>
          </a:p>
          <a:p>
            <a:pPr algn="ctr">
              <a:lnSpc>
                <a:spcPts val="5139"/>
              </a:lnSpc>
              <a:spcBef>
                <a:spcPct val="0"/>
              </a:spcBef>
            </a:pPr>
          </a:p>
        </p:txBody>
      </p:sp>
      <p:sp>
        <p:nvSpPr>
          <p:cNvPr name="TextBox 7" id="7"/>
          <p:cNvSpPr txBox="true"/>
          <p:nvPr/>
        </p:nvSpPr>
        <p:spPr>
          <a:xfrm rot="0">
            <a:off x="11096500" y="4043760"/>
            <a:ext cx="4914110" cy="6124397"/>
          </a:xfrm>
          <a:prstGeom prst="rect">
            <a:avLst/>
          </a:prstGeom>
        </p:spPr>
        <p:txBody>
          <a:bodyPr anchor="t" rtlCol="false" tIns="0" lIns="0" bIns="0" rIns="0">
            <a:spAutoFit/>
          </a:bodyPr>
          <a:lstStyle/>
          <a:p>
            <a:pPr algn="ctr" marL="726676" indent="-363338" lvl="1">
              <a:lnSpc>
                <a:spcPts val="4712"/>
              </a:lnSpc>
              <a:buFont typeface="Arial"/>
              <a:buChar char="•"/>
            </a:pPr>
            <a:r>
              <a:rPr lang="en-US" sz="3365">
                <a:solidFill>
                  <a:srgbClr val="FFFFFF"/>
                </a:solidFill>
                <a:cs typeface="Roboto Bold"/>
              </a:rPr>
              <a:t>איזון בית- עבודה</a:t>
            </a:r>
          </a:p>
          <a:p>
            <a:pPr algn="ctr" marL="726676" indent="-363338" lvl="1">
              <a:lnSpc>
                <a:spcPts val="4712"/>
              </a:lnSpc>
              <a:buFont typeface="Arial"/>
              <a:buChar char="•"/>
            </a:pPr>
            <a:r>
              <a:rPr lang="en-US" sz="3365">
                <a:solidFill>
                  <a:srgbClr val="FFFFFF"/>
                </a:solidFill>
                <a:cs typeface="Roboto Bold"/>
              </a:rPr>
              <a:t>תרבות וערכים</a:t>
            </a:r>
          </a:p>
          <a:p>
            <a:pPr algn="ctr" marL="726676" indent="-363338" lvl="1">
              <a:lnSpc>
                <a:spcPts val="4712"/>
              </a:lnSpc>
              <a:spcBef>
                <a:spcPct val="0"/>
              </a:spcBef>
              <a:buFont typeface="Arial"/>
              <a:buChar char="•"/>
            </a:pPr>
            <a:r>
              <a:rPr lang="en-US" sz="3365">
                <a:solidFill>
                  <a:srgbClr val="FFFFFF"/>
                </a:solidFill>
                <a:cs typeface="Roboto Bold"/>
              </a:rPr>
              <a:t>הזדמנויות </a:t>
            </a:r>
            <a:r>
              <a:rPr lang="en-US" sz="3365">
                <a:solidFill>
                  <a:srgbClr val="FFFFFF"/>
                </a:solidFill>
                <a:cs typeface="Roboto Bold"/>
              </a:rPr>
              <a:t>קידום</a:t>
            </a:r>
          </a:p>
          <a:p>
            <a:pPr algn="ctr" marL="726676" indent="-363338" lvl="1">
              <a:lnSpc>
                <a:spcPts val="4712"/>
              </a:lnSpc>
              <a:spcBef>
                <a:spcPct val="0"/>
              </a:spcBef>
              <a:buFont typeface="Arial"/>
              <a:buChar char="•"/>
            </a:pPr>
            <a:r>
              <a:rPr lang="en-US" sz="3365">
                <a:solidFill>
                  <a:srgbClr val="FFFFFF"/>
                </a:solidFill>
                <a:cs typeface="Roboto Bold"/>
              </a:rPr>
              <a:t>ציון סה"כ </a:t>
            </a:r>
          </a:p>
          <a:p>
            <a:pPr algn="ctr" marL="726676" indent="-363338" lvl="1">
              <a:lnSpc>
                <a:spcPts val="4712"/>
              </a:lnSpc>
              <a:spcBef>
                <a:spcPct val="0"/>
              </a:spcBef>
              <a:buFont typeface="Arial"/>
              <a:buChar char="•"/>
            </a:pPr>
            <a:r>
              <a:rPr lang="en-US" sz="3365">
                <a:solidFill>
                  <a:srgbClr val="FFFFFF"/>
                </a:solidFill>
                <a:cs typeface="Roboto Bold"/>
              </a:rPr>
              <a:t>איזון עבודה/חיים </a:t>
            </a:r>
          </a:p>
          <a:p>
            <a:pPr algn="ctr" marL="726676" indent="-363338" lvl="1">
              <a:lnSpc>
                <a:spcPts val="4712"/>
              </a:lnSpc>
              <a:spcBef>
                <a:spcPct val="0"/>
              </a:spcBef>
              <a:buFont typeface="Arial"/>
              <a:buChar char="•"/>
            </a:pPr>
            <a:r>
              <a:rPr lang="en-US" sz="3365">
                <a:solidFill>
                  <a:srgbClr val="FFFFFF"/>
                </a:solidFill>
                <a:cs typeface="Roboto Bold"/>
              </a:rPr>
              <a:t>ציון תרבות וערכים </a:t>
            </a:r>
          </a:p>
          <a:p>
            <a:pPr algn="ctr" marL="726676" indent="-363338" lvl="1">
              <a:lnSpc>
                <a:spcPts val="4712"/>
              </a:lnSpc>
              <a:spcBef>
                <a:spcPct val="0"/>
              </a:spcBef>
              <a:buFont typeface="Arial"/>
              <a:buChar char="•"/>
            </a:pPr>
            <a:r>
              <a:rPr lang="en-US" sz="3365">
                <a:solidFill>
                  <a:srgbClr val="FFFFFF"/>
                </a:solidFill>
                <a:cs typeface="Roboto Bold"/>
              </a:rPr>
              <a:t>ציון גיוון והכלה </a:t>
            </a:r>
          </a:p>
          <a:p>
            <a:pPr algn="ctr" marL="726676" indent="-363338" lvl="1">
              <a:lnSpc>
                <a:spcPts val="4712"/>
              </a:lnSpc>
              <a:spcBef>
                <a:spcPct val="0"/>
              </a:spcBef>
              <a:buFont typeface="Arial"/>
              <a:buChar char="•"/>
            </a:pPr>
            <a:r>
              <a:rPr lang="en-US" sz="3365">
                <a:solidFill>
                  <a:srgbClr val="FFFFFF"/>
                </a:solidFill>
                <a:cs typeface="Roboto Bold"/>
              </a:rPr>
              <a:t>ציון הזדמנויות קריירה </a:t>
            </a:r>
          </a:p>
          <a:p>
            <a:pPr algn="ctr" marL="726676" indent="-363338" lvl="1">
              <a:lnSpc>
                <a:spcPts val="4712"/>
              </a:lnSpc>
              <a:spcBef>
                <a:spcPct val="0"/>
              </a:spcBef>
              <a:buFont typeface="Arial"/>
              <a:buChar char="•"/>
            </a:pPr>
            <a:r>
              <a:rPr lang="en-US" sz="3365">
                <a:solidFill>
                  <a:srgbClr val="FFFFFF"/>
                </a:solidFill>
                <a:cs typeface="Roboto Bold"/>
              </a:rPr>
              <a:t>ציון שכר והטבות </a:t>
            </a:r>
          </a:p>
          <a:p>
            <a:pPr algn="ctr">
              <a:lnSpc>
                <a:spcPts val="4712"/>
              </a:lnSpc>
              <a:spcBef>
                <a:spcPct val="0"/>
              </a:spcBef>
            </a:pPr>
            <a:r>
              <a:rPr lang="en-US" sz="3365">
                <a:solidFill>
                  <a:srgbClr val="FFFFFF"/>
                </a:solidFill>
                <a:latin typeface="Roboto Bold"/>
              </a:rPr>
              <a:t> </a:t>
            </a:r>
          </a:p>
          <a:p>
            <a:pPr algn="ctr">
              <a:lnSpc>
                <a:spcPts val="121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8778" y="1125605"/>
            <a:ext cx="12586821" cy="1077771"/>
          </a:xfrm>
          <a:custGeom>
            <a:avLst/>
            <a:gdLst/>
            <a:ahLst/>
            <a:cxnLst/>
            <a:rect r="r" b="b" t="t" l="l"/>
            <a:pathLst>
              <a:path h="1077771" w="12586821">
                <a:moveTo>
                  <a:pt x="0" y="0"/>
                </a:moveTo>
                <a:lnTo>
                  <a:pt x="12586821" y="0"/>
                </a:lnTo>
                <a:lnTo>
                  <a:pt x="12586821" y="1077771"/>
                </a:lnTo>
                <a:lnTo>
                  <a:pt x="0" y="1077771"/>
                </a:lnTo>
                <a:lnTo>
                  <a:pt x="0" y="0"/>
                </a:lnTo>
                <a:close/>
              </a:path>
            </a:pathLst>
          </a:custGeom>
          <a:blipFill>
            <a:blip r:embed="rId6"/>
            <a:stretch>
              <a:fillRect l="0" t="0" r="0" b="0"/>
            </a:stretch>
          </a:blipFill>
        </p:spPr>
      </p:sp>
      <p:sp>
        <p:nvSpPr>
          <p:cNvPr name="Freeform 6" id="6"/>
          <p:cNvSpPr/>
          <p:nvPr/>
        </p:nvSpPr>
        <p:spPr>
          <a:xfrm flipH="false" flipV="false" rot="0">
            <a:off x="188778" y="395590"/>
            <a:ext cx="12592751" cy="730015"/>
          </a:xfrm>
          <a:custGeom>
            <a:avLst/>
            <a:gdLst/>
            <a:ahLst/>
            <a:cxnLst/>
            <a:rect r="r" b="b" t="t" l="l"/>
            <a:pathLst>
              <a:path h="730015" w="12592751">
                <a:moveTo>
                  <a:pt x="0" y="0"/>
                </a:moveTo>
                <a:lnTo>
                  <a:pt x="12592751" y="0"/>
                </a:lnTo>
                <a:lnTo>
                  <a:pt x="12592751" y="730015"/>
                </a:lnTo>
                <a:lnTo>
                  <a:pt x="0" y="730015"/>
                </a:lnTo>
                <a:lnTo>
                  <a:pt x="0" y="0"/>
                </a:lnTo>
                <a:close/>
              </a:path>
            </a:pathLst>
          </a:custGeom>
          <a:blipFill>
            <a:blip r:embed="rId7"/>
            <a:stretch>
              <a:fillRect l="0" t="0" r="0" b="0"/>
            </a:stretch>
          </a:blipFill>
        </p:spPr>
      </p:sp>
      <p:sp>
        <p:nvSpPr>
          <p:cNvPr name="Freeform 7" id="7"/>
          <p:cNvSpPr/>
          <p:nvPr/>
        </p:nvSpPr>
        <p:spPr>
          <a:xfrm flipH="false" flipV="false" rot="0">
            <a:off x="793408" y="3448003"/>
            <a:ext cx="11982192" cy="6550576"/>
          </a:xfrm>
          <a:custGeom>
            <a:avLst/>
            <a:gdLst/>
            <a:ahLst/>
            <a:cxnLst/>
            <a:rect r="r" b="b" t="t" l="l"/>
            <a:pathLst>
              <a:path h="6550576" w="11982192">
                <a:moveTo>
                  <a:pt x="0" y="0"/>
                </a:moveTo>
                <a:lnTo>
                  <a:pt x="11982191" y="0"/>
                </a:lnTo>
                <a:lnTo>
                  <a:pt x="11982191" y="6550576"/>
                </a:lnTo>
                <a:lnTo>
                  <a:pt x="0" y="6550576"/>
                </a:lnTo>
                <a:lnTo>
                  <a:pt x="0" y="0"/>
                </a:lnTo>
                <a:close/>
              </a:path>
            </a:pathLst>
          </a:custGeom>
          <a:blipFill>
            <a:blip r:embed="rId8"/>
            <a:stretch>
              <a:fillRect l="0" t="0" r="0" b="0"/>
            </a:stretch>
          </a:blipFill>
        </p:spPr>
      </p:sp>
      <p:sp>
        <p:nvSpPr>
          <p:cNvPr name="TextBox 8" id="8"/>
          <p:cNvSpPr txBox="true"/>
          <p:nvPr/>
        </p:nvSpPr>
        <p:spPr>
          <a:xfrm rot="0">
            <a:off x="7588396" y="2446120"/>
            <a:ext cx="10558627" cy="669485"/>
          </a:xfrm>
          <a:prstGeom prst="rect">
            <a:avLst/>
          </a:prstGeom>
        </p:spPr>
        <p:txBody>
          <a:bodyPr anchor="t" rtlCol="false" tIns="0" lIns="0" bIns="0" rIns="0">
            <a:spAutoFit/>
          </a:bodyPr>
          <a:lstStyle/>
          <a:p>
            <a:pPr algn="ctr">
              <a:lnSpc>
                <a:spcPts val="5432"/>
              </a:lnSpc>
              <a:spcBef>
                <a:spcPct val="0"/>
              </a:spcBef>
            </a:pPr>
            <a:r>
              <a:rPr lang="en-US" sz="3880">
                <a:solidFill>
                  <a:srgbClr val="FFFFFF"/>
                </a:solidFill>
                <a:cs typeface="Roboto Bold"/>
              </a:rPr>
              <a:t>לדוגמה הערך של החברה Apple בשני האתרים</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DAFl6m99WNw</dc:identifier>
  <dcterms:modified xsi:type="dcterms:W3CDTF">2011-08-01T06:04:30Z</dcterms:modified>
  <cp:revision>1</cp:revision>
  <dc:title>S&amp;P 500</dc:title>
</cp:coreProperties>
</file>